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  <p:sldId id="258" r:id="rId3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643" y="3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Segoe UI Black"/>
                <a:cs typeface="Segoe UI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Segoe UI Black"/>
                <a:cs typeface="Segoe UI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Segoe UI Black"/>
                <a:cs typeface="Segoe UI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5/14/2025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6184900" cy="6858000"/>
          </a:xfrm>
          <a:custGeom>
            <a:avLst/>
            <a:gdLst/>
            <a:ahLst/>
            <a:cxnLst/>
            <a:rect l="l" t="t" r="r" b="b"/>
            <a:pathLst>
              <a:path w="6184900" h="6858000">
                <a:moveTo>
                  <a:pt x="2779268" y="0"/>
                </a:moveTo>
                <a:lnTo>
                  <a:pt x="0" y="0"/>
                </a:lnTo>
                <a:lnTo>
                  <a:pt x="0" y="6857999"/>
                </a:lnTo>
                <a:lnTo>
                  <a:pt x="2779268" y="6857999"/>
                </a:lnTo>
                <a:lnTo>
                  <a:pt x="6184392" y="3429000"/>
                </a:lnTo>
                <a:lnTo>
                  <a:pt x="2779268" y="0"/>
                </a:lnTo>
                <a:close/>
              </a:path>
            </a:pathLst>
          </a:custGeom>
          <a:solidFill>
            <a:srgbClr val="D1B0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0"/>
            <a:ext cx="6184900" cy="6858000"/>
          </a:xfrm>
          <a:custGeom>
            <a:avLst/>
            <a:gdLst/>
            <a:ahLst/>
            <a:cxnLst/>
            <a:rect l="l" t="t" r="r" b="b"/>
            <a:pathLst>
              <a:path w="6184900" h="6858000">
                <a:moveTo>
                  <a:pt x="0" y="0"/>
                </a:moveTo>
                <a:lnTo>
                  <a:pt x="2779268" y="0"/>
                </a:lnTo>
                <a:lnTo>
                  <a:pt x="6184392" y="3429000"/>
                </a:lnTo>
                <a:lnTo>
                  <a:pt x="2779268" y="6857999"/>
                </a:lnTo>
                <a:lnTo>
                  <a:pt x="0" y="6857999"/>
                </a:lnTo>
                <a:lnTo>
                  <a:pt x="0" y="0"/>
                </a:lnTo>
                <a:close/>
              </a:path>
            </a:pathLst>
          </a:custGeom>
          <a:ln w="12192">
            <a:solidFill>
              <a:srgbClr val="D1B0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0"/>
            <a:ext cx="5546090" cy="6858000"/>
          </a:xfrm>
          <a:custGeom>
            <a:avLst/>
            <a:gdLst/>
            <a:ahLst/>
            <a:cxnLst/>
            <a:rect l="l" t="t" r="r" b="b"/>
            <a:pathLst>
              <a:path w="5546090" h="6858000">
                <a:moveTo>
                  <a:pt x="2168144" y="0"/>
                </a:moveTo>
                <a:lnTo>
                  <a:pt x="0" y="0"/>
                </a:lnTo>
                <a:lnTo>
                  <a:pt x="0" y="6857999"/>
                </a:lnTo>
                <a:lnTo>
                  <a:pt x="2168144" y="6857999"/>
                </a:lnTo>
                <a:lnTo>
                  <a:pt x="5545836" y="3429000"/>
                </a:lnTo>
                <a:lnTo>
                  <a:pt x="2168144" y="0"/>
                </a:lnTo>
                <a:close/>
              </a:path>
            </a:pathLst>
          </a:custGeom>
          <a:solidFill>
            <a:srgbClr val="0F24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0"/>
            <a:ext cx="5546090" cy="6858000"/>
          </a:xfrm>
          <a:custGeom>
            <a:avLst/>
            <a:gdLst/>
            <a:ahLst/>
            <a:cxnLst/>
            <a:rect l="l" t="t" r="r" b="b"/>
            <a:pathLst>
              <a:path w="5546090" h="6858000">
                <a:moveTo>
                  <a:pt x="0" y="0"/>
                </a:moveTo>
                <a:lnTo>
                  <a:pt x="2168144" y="0"/>
                </a:lnTo>
                <a:lnTo>
                  <a:pt x="5545836" y="3429000"/>
                </a:lnTo>
                <a:lnTo>
                  <a:pt x="2168144" y="6857999"/>
                </a:lnTo>
                <a:lnTo>
                  <a:pt x="0" y="6857999"/>
                </a:lnTo>
                <a:lnTo>
                  <a:pt x="0" y="0"/>
                </a:lnTo>
                <a:close/>
              </a:path>
            </a:pathLst>
          </a:custGeom>
          <a:ln w="12192">
            <a:solidFill>
              <a:srgbClr val="4170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0" name="bg object 2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897380"/>
            <a:ext cx="1645919" cy="3281172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Segoe UI Black"/>
                <a:cs typeface="Segoe UI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5/14/2025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5/14/2025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32816" y="111252"/>
            <a:ext cx="0" cy="955040"/>
          </a:xfrm>
          <a:custGeom>
            <a:avLst/>
            <a:gdLst/>
            <a:ahLst/>
            <a:cxnLst/>
            <a:rect l="l" t="t" r="r" b="b"/>
            <a:pathLst>
              <a:path h="955040">
                <a:moveTo>
                  <a:pt x="0" y="954659"/>
                </a:moveTo>
                <a:lnTo>
                  <a:pt x="0" y="0"/>
                </a:lnTo>
              </a:path>
            </a:pathLst>
          </a:custGeom>
          <a:ln w="12192">
            <a:solidFill>
              <a:srgbClr val="FFC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0717396" y="5587"/>
            <a:ext cx="1466601" cy="1479770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0" y="0"/>
            <a:ext cx="394970" cy="6858000"/>
          </a:xfrm>
          <a:custGeom>
            <a:avLst/>
            <a:gdLst/>
            <a:ahLst/>
            <a:cxnLst/>
            <a:rect l="l" t="t" r="r" b="b"/>
            <a:pathLst>
              <a:path w="394970" h="6858000">
                <a:moveTo>
                  <a:pt x="154317" y="0"/>
                </a:moveTo>
                <a:lnTo>
                  <a:pt x="0" y="0"/>
                </a:lnTo>
                <a:lnTo>
                  <a:pt x="0" y="6857999"/>
                </a:lnTo>
                <a:lnTo>
                  <a:pt x="154317" y="6857999"/>
                </a:lnTo>
                <a:lnTo>
                  <a:pt x="394716" y="3429000"/>
                </a:lnTo>
                <a:lnTo>
                  <a:pt x="154317" y="0"/>
                </a:lnTo>
                <a:close/>
              </a:path>
            </a:pathLst>
          </a:custGeom>
          <a:solidFill>
            <a:srgbClr val="1F3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0"/>
            <a:ext cx="394970" cy="6858000"/>
          </a:xfrm>
          <a:custGeom>
            <a:avLst/>
            <a:gdLst/>
            <a:ahLst/>
            <a:cxnLst/>
            <a:rect l="l" t="t" r="r" b="b"/>
            <a:pathLst>
              <a:path w="394970" h="6858000">
                <a:moveTo>
                  <a:pt x="0" y="0"/>
                </a:moveTo>
                <a:lnTo>
                  <a:pt x="154317" y="0"/>
                </a:lnTo>
                <a:lnTo>
                  <a:pt x="394716" y="3429000"/>
                </a:lnTo>
                <a:lnTo>
                  <a:pt x="154317" y="6857999"/>
                </a:lnTo>
                <a:lnTo>
                  <a:pt x="0" y="6857999"/>
                </a:lnTo>
                <a:lnTo>
                  <a:pt x="0" y="0"/>
                </a:lnTo>
                <a:close/>
              </a:path>
            </a:pathLst>
          </a:custGeom>
          <a:ln w="12192">
            <a:solidFill>
              <a:srgbClr val="0F243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12165" y="131826"/>
            <a:ext cx="8091805" cy="391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Segoe UI Black"/>
                <a:cs typeface="Segoe UI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71310" y="1143277"/>
            <a:ext cx="11568430" cy="40862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812523" y="6693509"/>
            <a:ext cx="244475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915647" y="6655409"/>
            <a:ext cx="1028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0" dirty="0">
                <a:solidFill>
                  <a:srgbClr val="888888"/>
                </a:solidFill>
                <a:latin typeface="Calibri"/>
                <a:cs typeface="Calibri"/>
              </a:rPr>
              <a:t>2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2165" y="705434"/>
            <a:ext cx="912558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0" dirty="0">
                <a:latin typeface="Segoe UI Light"/>
                <a:cs typeface="Segoe UI Light"/>
              </a:rPr>
              <a:t>Comparative</a:t>
            </a:r>
            <a:r>
              <a:rPr sz="1800" b="0" spc="-40" dirty="0">
                <a:latin typeface="Segoe UI Light"/>
                <a:cs typeface="Segoe UI Light"/>
              </a:rPr>
              <a:t> </a:t>
            </a:r>
            <a:r>
              <a:rPr sz="1800" b="0" dirty="0">
                <a:latin typeface="Segoe UI Light"/>
                <a:cs typeface="Segoe UI Light"/>
              </a:rPr>
              <a:t>period:</a:t>
            </a:r>
            <a:r>
              <a:rPr sz="1800" b="0" spc="-45" dirty="0">
                <a:latin typeface="Segoe UI Light"/>
                <a:cs typeface="Segoe UI Light"/>
              </a:rPr>
              <a:t> </a:t>
            </a:r>
            <a:r>
              <a:rPr sz="1800" b="0" dirty="0">
                <a:latin typeface="Segoe UI Light"/>
                <a:cs typeface="Segoe UI Light"/>
              </a:rPr>
              <a:t>April</a:t>
            </a:r>
            <a:r>
              <a:rPr sz="1800" b="0" spc="-25" dirty="0">
                <a:latin typeface="Segoe UI Light"/>
                <a:cs typeface="Segoe UI Light"/>
              </a:rPr>
              <a:t> </a:t>
            </a:r>
            <a:r>
              <a:rPr sz="1800" b="0" dirty="0">
                <a:latin typeface="Segoe UI Light"/>
                <a:cs typeface="Segoe UI Light"/>
              </a:rPr>
              <a:t>2023</a:t>
            </a:r>
            <a:r>
              <a:rPr sz="1800" b="0" spc="-45" dirty="0">
                <a:latin typeface="Segoe UI Light"/>
                <a:cs typeface="Segoe UI Light"/>
              </a:rPr>
              <a:t> </a:t>
            </a:r>
            <a:r>
              <a:rPr sz="1800" b="0" dirty="0">
                <a:latin typeface="Segoe UI Light"/>
                <a:cs typeface="Segoe UI Light"/>
              </a:rPr>
              <a:t>to</a:t>
            </a:r>
            <a:r>
              <a:rPr sz="1800" b="0" spc="-30" dirty="0">
                <a:latin typeface="Segoe UI Light"/>
                <a:cs typeface="Segoe UI Light"/>
              </a:rPr>
              <a:t> </a:t>
            </a:r>
            <a:r>
              <a:rPr sz="1800" b="0" dirty="0">
                <a:latin typeface="Segoe UI Light"/>
                <a:cs typeface="Segoe UI Light"/>
              </a:rPr>
              <a:t>December</a:t>
            </a:r>
            <a:r>
              <a:rPr sz="1800" b="0" spc="-45" dirty="0">
                <a:latin typeface="Segoe UI Light"/>
                <a:cs typeface="Segoe UI Light"/>
              </a:rPr>
              <a:t> </a:t>
            </a:r>
            <a:r>
              <a:rPr sz="1800" b="0" dirty="0">
                <a:latin typeface="Segoe UI Light"/>
                <a:cs typeface="Segoe UI Light"/>
              </a:rPr>
              <a:t>2023</a:t>
            </a:r>
            <a:r>
              <a:rPr sz="1800" b="0" spc="-45" dirty="0">
                <a:latin typeface="Segoe UI Light"/>
                <a:cs typeface="Segoe UI Light"/>
              </a:rPr>
              <a:t> </a:t>
            </a:r>
            <a:r>
              <a:rPr sz="1800" b="0" dirty="0">
                <a:latin typeface="Segoe UI Light"/>
                <a:cs typeface="Segoe UI Light"/>
              </a:rPr>
              <a:t>vs</a:t>
            </a:r>
            <a:r>
              <a:rPr sz="1800" b="0" spc="-25" dirty="0">
                <a:latin typeface="Segoe UI Light"/>
                <a:cs typeface="Segoe UI Light"/>
              </a:rPr>
              <a:t> </a:t>
            </a:r>
            <a:r>
              <a:rPr sz="1800" b="0" dirty="0">
                <a:latin typeface="Segoe UI Light"/>
                <a:cs typeface="Segoe UI Light"/>
              </a:rPr>
              <a:t>April</a:t>
            </a:r>
            <a:r>
              <a:rPr sz="1800" b="0" spc="-35" dirty="0">
                <a:latin typeface="Segoe UI Light"/>
                <a:cs typeface="Segoe UI Light"/>
              </a:rPr>
              <a:t> </a:t>
            </a:r>
            <a:r>
              <a:rPr sz="1800" b="0" dirty="0">
                <a:latin typeface="Segoe UI Light"/>
                <a:cs typeface="Segoe UI Light"/>
              </a:rPr>
              <a:t>2024</a:t>
            </a:r>
            <a:r>
              <a:rPr sz="1800" b="0" spc="-35" dirty="0">
                <a:latin typeface="Segoe UI Light"/>
                <a:cs typeface="Segoe UI Light"/>
              </a:rPr>
              <a:t> </a:t>
            </a:r>
            <a:r>
              <a:rPr sz="1800" b="0" dirty="0">
                <a:latin typeface="Segoe UI Light"/>
                <a:cs typeface="Segoe UI Light"/>
              </a:rPr>
              <a:t>to</a:t>
            </a:r>
            <a:r>
              <a:rPr sz="1800" b="0" spc="-20" dirty="0">
                <a:latin typeface="Segoe UI Light"/>
                <a:cs typeface="Segoe UI Light"/>
              </a:rPr>
              <a:t> </a:t>
            </a:r>
            <a:r>
              <a:rPr sz="1800" b="0" dirty="0">
                <a:latin typeface="Segoe UI Light"/>
                <a:cs typeface="Segoe UI Light"/>
              </a:rPr>
              <a:t>December</a:t>
            </a:r>
            <a:r>
              <a:rPr sz="1800" b="0" spc="-35" dirty="0">
                <a:latin typeface="Segoe UI Light"/>
                <a:cs typeface="Segoe UI Light"/>
              </a:rPr>
              <a:t> </a:t>
            </a:r>
            <a:r>
              <a:rPr sz="1800" b="0" dirty="0">
                <a:latin typeface="Segoe UI Light"/>
                <a:cs typeface="Segoe UI Light"/>
              </a:rPr>
              <a:t>2024</a:t>
            </a:r>
            <a:r>
              <a:rPr sz="1800" b="0" spc="-40" dirty="0">
                <a:latin typeface="Segoe UI Light"/>
                <a:cs typeface="Segoe UI Light"/>
              </a:rPr>
              <a:t> </a:t>
            </a:r>
            <a:r>
              <a:rPr sz="1800" b="0" dirty="0">
                <a:latin typeface="Segoe UI Light"/>
                <a:cs typeface="Segoe UI Light"/>
              </a:rPr>
              <a:t>(9</a:t>
            </a:r>
            <a:r>
              <a:rPr sz="1800" b="0" spc="-5" dirty="0">
                <a:latin typeface="Segoe UI Light"/>
                <a:cs typeface="Segoe UI Light"/>
              </a:rPr>
              <a:t> </a:t>
            </a:r>
            <a:r>
              <a:rPr sz="1800" b="0" spc="-10" dirty="0">
                <a:latin typeface="Segoe UI Light"/>
                <a:cs typeface="Segoe UI Light"/>
              </a:rPr>
              <a:t>months)</a:t>
            </a:r>
            <a:endParaRPr sz="1800">
              <a:latin typeface="Segoe UI Light"/>
              <a:cs typeface="Segoe UI Light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Republic</a:t>
            </a:r>
            <a:r>
              <a:rPr spc="-65" dirty="0"/>
              <a:t> </a:t>
            </a:r>
            <a:r>
              <a:rPr dirty="0"/>
              <a:t>of</a:t>
            </a:r>
            <a:r>
              <a:rPr spc="-65" dirty="0"/>
              <a:t> </a:t>
            </a:r>
            <a:r>
              <a:rPr dirty="0"/>
              <a:t>South</a:t>
            </a:r>
            <a:r>
              <a:rPr spc="-60" dirty="0"/>
              <a:t> </a:t>
            </a:r>
            <a:r>
              <a:rPr spc="-10" dirty="0"/>
              <a:t>Africa</a:t>
            </a: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502358" y="1126840"/>
          <a:ext cx="11486510" cy="5146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0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7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7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7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40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35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435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5499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5435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5435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5435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5372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5372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54354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1005840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b="1" dirty="0">
                          <a:latin typeface="Calibri"/>
                          <a:cs typeface="Calibri"/>
                        </a:rPr>
                        <a:t>CRIME</a:t>
                      </a:r>
                      <a:r>
                        <a:rPr sz="1100" b="1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CATEGORY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52705" marR="41910" indent="12700" algn="ctr">
                        <a:lnSpc>
                          <a:spcPct val="114399"/>
                        </a:lnSpc>
                        <a:spcBef>
                          <a:spcPts val="5"/>
                        </a:spcBef>
                      </a:pPr>
                      <a:r>
                        <a:rPr sz="1100" b="1" dirty="0">
                          <a:latin typeface="Calibri"/>
                          <a:cs typeface="Calibri"/>
                        </a:rPr>
                        <a:t>April</a:t>
                      </a:r>
                      <a:r>
                        <a:rPr sz="1100" b="1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0" dirty="0">
                          <a:latin typeface="Calibri"/>
                          <a:cs typeface="Calibri"/>
                        </a:rPr>
                        <a:t>2023 </a:t>
                      </a:r>
                      <a:r>
                        <a:rPr sz="1100" b="1" spc="-25" dirty="0">
                          <a:latin typeface="Calibri"/>
                          <a:cs typeface="Calibri"/>
                        </a:rPr>
                        <a:t>to 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December </a:t>
                      </a:r>
                      <a:r>
                        <a:rPr sz="1100" b="1" spc="-20" dirty="0">
                          <a:latin typeface="Calibri"/>
                          <a:cs typeface="Calibri"/>
                        </a:rPr>
                        <a:t>2023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438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52069" marR="42545" indent="12700" algn="ctr">
                        <a:lnSpc>
                          <a:spcPct val="114399"/>
                        </a:lnSpc>
                        <a:spcBef>
                          <a:spcPts val="5"/>
                        </a:spcBef>
                      </a:pPr>
                      <a:r>
                        <a:rPr sz="1100" b="1" dirty="0">
                          <a:latin typeface="Calibri"/>
                          <a:cs typeface="Calibri"/>
                        </a:rPr>
                        <a:t>April</a:t>
                      </a:r>
                      <a:r>
                        <a:rPr sz="1100" b="1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0" dirty="0">
                          <a:latin typeface="Calibri"/>
                          <a:cs typeface="Calibri"/>
                        </a:rPr>
                        <a:t>2024 </a:t>
                      </a:r>
                      <a:r>
                        <a:rPr sz="1100" b="1" spc="-25" dirty="0">
                          <a:latin typeface="Calibri"/>
                          <a:cs typeface="Calibri"/>
                        </a:rPr>
                        <a:t>to 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December </a:t>
                      </a:r>
                      <a:r>
                        <a:rPr sz="1100" b="1" spc="-20" dirty="0">
                          <a:latin typeface="Calibri"/>
                          <a:cs typeface="Calibri"/>
                        </a:rPr>
                        <a:t>2024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438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6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90805">
                        <a:lnSpc>
                          <a:spcPct val="100000"/>
                        </a:lnSpc>
                      </a:pPr>
                      <a:r>
                        <a:rPr sz="950" b="1" dirty="0">
                          <a:latin typeface="Calibri"/>
                          <a:cs typeface="Calibri"/>
                        </a:rPr>
                        <a:t>Count</a:t>
                      </a:r>
                      <a:r>
                        <a:rPr sz="950" b="1" spc="114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b="1" spc="-20" dirty="0">
                          <a:latin typeface="Calibri"/>
                          <a:cs typeface="Calibri"/>
                        </a:rPr>
                        <a:t>Diff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R="26034" algn="ctr">
                        <a:lnSpc>
                          <a:spcPct val="100000"/>
                        </a:lnSpc>
                      </a:pPr>
                      <a:r>
                        <a:rPr sz="950" b="1" dirty="0">
                          <a:latin typeface="Calibri"/>
                          <a:cs typeface="Calibri"/>
                        </a:rPr>
                        <a:t>(%)</a:t>
                      </a:r>
                      <a:r>
                        <a:rPr sz="950" b="1" spc="-10" dirty="0">
                          <a:latin typeface="Calibri"/>
                          <a:cs typeface="Calibri"/>
                        </a:rPr>
                        <a:t> Change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158115">
                        <a:lnSpc>
                          <a:spcPct val="100000"/>
                        </a:lnSpc>
                      </a:pPr>
                      <a:r>
                        <a:rPr sz="950" b="1" dirty="0">
                          <a:latin typeface="Calibri"/>
                          <a:cs typeface="Calibri"/>
                        </a:rPr>
                        <a:t>Eastern</a:t>
                      </a:r>
                      <a:r>
                        <a:rPr sz="950" b="1" spc="1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b="1" spc="-20" dirty="0">
                          <a:latin typeface="Calibri"/>
                          <a:cs typeface="Calibri"/>
                        </a:rPr>
                        <a:t>Cape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89535" marB="0" vert="vert27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224790">
                        <a:lnSpc>
                          <a:spcPct val="100000"/>
                        </a:lnSpc>
                      </a:pPr>
                      <a:r>
                        <a:rPr sz="950" b="1" dirty="0">
                          <a:latin typeface="Calibri"/>
                          <a:cs typeface="Calibri"/>
                        </a:rPr>
                        <a:t>Free</a:t>
                      </a:r>
                      <a:r>
                        <a:rPr sz="950" b="1" spc="1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b="1" spc="-10" dirty="0">
                          <a:latin typeface="Calibri"/>
                          <a:cs typeface="Calibri"/>
                        </a:rPr>
                        <a:t>State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60960" marB="0" vert="vert27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281940">
                        <a:lnSpc>
                          <a:spcPct val="100000"/>
                        </a:lnSpc>
                      </a:pPr>
                      <a:r>
                        <a:rPr sz="950" b="1" spc="-10" dirty="0">
                          <a:latin typeface="Calibri"/>
                          <a:cs typeface="Calibri"/>
                        </a:rPr>
                        <a:t>Gauteng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60960" marB="0" vert="vert27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7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1193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50" b="1" dirty="0">
                          <a:latin typeface="Calibri"/>
                          <a:cs typeface="Calibri"/>
                        </a:rPr>
                        <a:t>KwaZulu-</a:t>
                      </a:r>
                      <a:r>
                        <a:rPr sz="950" b="1" spc="-10" dirty="0">
                          <a:latin typeface="Calibri"/>
                          <a:cs typeface="Calibri"/>
                        </a:rPr>
                        <a:t>Natal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60325" marB="0" vert="vert27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167640">
                        <a:lnSpc>
                          <a:spcPct val="100000"/>
                        </a:lnSpc>
                      </a:pPr>
                      <a:r>
                        <a:rPr sz="950" b="1" spc="-10" dirty="0">
                          <a:latin typeface="Calibri"/>
                          <a:cs typeface="Calibri"/>
                        </a:rPr>
                        <a:t>Mpumalanga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60960" marB="0" vert="vert27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272415">
                        <a:lnSpc>
                          <a:spcPct val="100000"/>
                        </a:lnSpc>
                      </a:pPr>
                      <a:r>
                        <a:rPr sz="950" b="1" spc="-10" dirty="0">
                          <a:latin typeface="Calibri"/>
                          <a:cs typeface="Calibri"/>
                        </a:rPr>
                        <a:t>Limpopo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60960" marB="0" vert="vert27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109855">
                        <a:lnSpc>
                          <a:spcPct val="100000"/>
                        </a:lnSpc>
                      </a:pPr>
                      <a:r>
                        <a:rPr sz="950" b="1" spc="10" dirty="0">
                          <a:latin typeface="Calibri"/>
                          <a:cs typeface="Calibri"/>
                        </a:rPr>
                        <a:t>Northern</a:t>
                      </a:r>
                      <a:r>
                        <a:rPr sz="950" b="1" spc="1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b="1" spc="-20" dirty="0">
                          <a:latin typeface="Calibri"/>
                          <a:cs typeface="Calibri"/>
                        </a:rPr>
                        <a:t>Cape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60960" marB="0" vert="vert27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186690">
                        <a:lnSpc>
                          <a:spcPct val="100000"/>
                        </a:lnSpc>
                      </a:pPr>
                      <a:r>
                        <a:rPr sz="950" b="1" dirty="0">
                          <a:latin typeface="Calibri"/>
                          <a:cs typeface="Calibri"/>
                        </a:rPr>
                        <a:t>North</a:t>
                      </a:r>
                      <a:r>
                        <a:rPr sz="950" b="1" spc="1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b="1" spc="-20" dirty="0">
                          <a:latin typeface="Calibri"/>
                          <a:cs typeface="Calibri"/>
                        </a:rPr>
                        <a:t>West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60960" marB="0" vert="vert27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128905">
                        <a:lnSpc>
                          <a:spcPct val="100000"/>
                        </a:lnSpc>
                      </a:pPr>
                      <a:r>
                        <a:rPr sz="950" b="1" spc="10" dirty="0">
                          <a:latin typeface="Calibri"/>
                          <a:cs typeface="Calibri"/>
                        </a:rPr>
                        <a:t>Western</a:t>
                      </a:r>
                      <a:r>
                        <a:rPr sz="950" b="1" spc="1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b="1" spc="-20" dirty="0">
                          <a:latin typeface="Calibri"/>
                          <a:cs typeface="Calibri"/>
                        </a:rPr>
                        <a:t>Cape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60960" marB="0" vert="vert27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66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38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38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R="14604"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950" b="1" spc="-5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4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279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950" b="1" spc="-5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279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950" b="1" spc="-5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6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279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950" b="1" spc="-5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279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950" b="1" spc="-5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7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279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950" b="1" spc="-5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279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950" b="1" spc="-5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279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950" b="1" spc="-5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7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279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950" b="1" spc="-5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279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950" b="1" spc="-5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279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1770">
                <a:tc gridSpan="14">
                  <a:txBody>
                    <a:bodyPr/>
                    <a:lstStyle/>
                    <a:p>
                      <a:pPr marL="1905" algn="ctr">
                        <a:lnSpc>
                          <a:spcPts val="1410"/>
                        </a:lnSpc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CONTACT</a:t>
                      </a:r>
                      <a:r>
                        <a:rPr sz="1200" b="1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CRIMES</a:t>
                      </a:r>
                      <a:r>
                        <a:rPr sz="1200" b="1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(CRIMES</a:t>
                      </a:r>
                      <a:r>
                        <a:rPr sz="1200" b="1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AGAINST</a:t>
                      </a:r>
                      <a:r>
                        <a:rPr sz="1200" b="1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b="1" spc="30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PERSON)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2085">
                <a:tc>
                  <a:txBody>
                    <a:bodyPr/>
                    <a:lstStyle/>
                    <a:p>
                      <a:pPr marL="23495">
                        <a:lnSpc>
                          <a:spcPts val="1255"/>
                        </a:lnSpc>
                      </a:pPr>
                      <a:r>
                        <a:rPr sz="1100" spc="-10" dirty="0">
                          <a:latin typeface="Calibri"/>
                          <a:cs typeface="Calibri"/>
                        </a:rPr>
                        <a:t>Murder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40"/>
                        </a:lnSpc>
                      </a:pPr>
                      <a:r>
                        <a:rPr sz="1100" spc="-20" dirty="0">
                          <a:latin typeface="Calibri"/>
                          <a:cs typeface="Calibri"/>
                        </a:rPr>
                        <a:t>20</a:t>
                      </a:r>
                      <a:r>
                        <a:rPr sz="11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883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40"/>
                        </a:lnSpc>
                      </a:pPr>
                      <a:r>
                        <a:rPr sz="1100" spc="-20" dirty="0">
                          <a:latin typeface="Calibri"/>
                          <a:cs typeface="Calibri"/>
                        </a:rPr>
                        <a:t>19</a:t>
                      </a:r>
                      <a:r>
                        <a:rPr sz="11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481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1255"/>
                        </a:lnSpc>
                      </a:pPr>
                      <a:r>
                        <a:rPr sz="110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-1</a:t>
                      </a:r>
                      <a:r>
                        <a:rPr sz="1100" spc="-3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402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3495" algn="ctr">
                        <a:lnSpc>
                          <a:spcPts val="1255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-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6,7%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80FF80"/>
                    </a:solidFill>
                  </a:tcPr>
                </a:tc>
                <a:tc>
                  <a:txBody>
                    <a:bodyPr/>
                    <a:lstStyle/>
                    <a:p>
                      <a:pPr marL="34290" algn="ctr">
                        <a:lnSpc>
                          <a:spcPts val="1255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3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759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55"/>
                        </a:lnSpc>
                      </a:pP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667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1255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4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645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55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4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327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55"/>
                        </a:lnSpc>
                      </a:pP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962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55"/>
                        </a:lnSpc>
                      </a:pP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625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55"/>
                        </a:lnSpc>
                      </a:pPr>
                      <a:r>
                        <a:rPr sz="1100" b="1" spc="-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262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55"/>
                        </a:lnSpc>
                      </a:pP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863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55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3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371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2085">
                <a:tc>
                  <a:txBody>
                    <a:bodyPr/>
                    <a:lstStyle/>
                    <a:p>
                      <a:pPr marL="23495">
                        <a:lnSpc>
                          <a:spcPts val="126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Sexual</a:t>
                      </a:r>
                      <a:r>
                        <a:rPr sz="1100" spc="1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offences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40"/>
                        </a:lnSpc>
                      </a:pPr>
                      <a:r>
                        <a:rPr sz="1100" spc="-20" dirty="0">
                          <a:latin typeface="Calibri"/>
                          <a:cs typeface="Calibri"/>
                        </a:rPr>
                        <a:t>39</a:t>
                      </a:r>
                      <a:r>
                        <a:rPr sz="11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990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40"/>
                        </a:lnSpc>
                      </a:pPr>
                      <a:r>
                        <a:rPr sz="1100" spc="-20" dirty="0">
                          <a:latin typeface="Calibri"/>
                          <a:cs typeface="Calibri"/>
                        </a:rPr>
                        <a:t>39</a:t>
                      </a:r>
                      <a:r>
                        <a:rPr sz="11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038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-</a:t>
                      </a:r>
                      <a:r>
                        <a:rPr sz="1100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952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3495" algn="ctr">
                        <a:lnSpc>
                          <a:spcPts val="126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-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2,4%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80FF80"/>
                    </a:solidFill>
                  </a:tcPr>
                </a:tc>
                <a:tc>
                  <a:txBody>
                    <a:bodyPr/>
                    <a:lstStyle/>
                    <a:p>
                      <a:pPr marL="34290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5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940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sz="1100" b="1" spc="-6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748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7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988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7</a:t>
                      </a:r>
                      <a:r>
                        <a:rPr sz="1100" b="1" spc="-6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560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518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3</a:t>
                      </a:r>
                      <a:r>
                        <a:rPr sz="1100" b="1" spc="-6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382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082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856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4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964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2085">
                <a:tc>
                  <a:txBody>
                    <a:bodyPr/>
                    <a:lstStyle/>
                    <a:p>
                      <a:pPr marL="23495">
                        <a:lnSpc>
                          <a:spcPts val="126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Attempted</a:t>
                      </a:r>
                      <a:r>
                        <a:rPr sz="1100" spc="2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murder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40"/>
                        </a:lnSpc>
                      </a:pPr>
                      <a:r>
                        <a:rPr sz="1100" spc="-20" dirty="0">
                          <a:latin typeface="Calibri"/>
                          <a:cs typeface="Calibri"/>
                        </a:rPr>
                        <a:t>20</a:t>
                      </a:r>
                      <a:r>
                        <a:rPr sz="11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807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40"/>
                        </a:lnSpc>
                      </a:pPr>
                      <a:r>
                        <a:rPr sz="1100" spc="-20" dirty="0">
                          <a:latin typeface="Calibri"/>
                          <a:cs typeface="Calibri"/>
                        </a:rPr>
                        <a:t>21</a:t>
                      </a:r>
                      <a:r>
                        <a:rPr sz="11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392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260"/>
                        </a:lnSpc>
                      </a:pPr>
                      <a:r>
                        <a:rPr sz="1100" spc="-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585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335" algn="ctr">
                        <a:lnSpc>
                          <a:spcPts val="1260"/>
                        </a:lnSpc>
                      </a:pPr>
                      <a:r>
                        <a:rPr sz="1100" spc="-20" dirty="0">
                          <a:latin typeface="Calibri"/>
                          <a:cs typeface="Calibri"/>
                        </a:rPr>
                        <a:t>2,8%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8080"/>
                    </a:solidFill>
                  </a:tcPr>
                </a:tc>
                <a:tc>
                  <a:txBody>
                    <a:bodyPr/>
                    <a:lstStyle/>
                    <a:p>
                      <a:pPr marL="34290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sz="1100" b="1" spc="-6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004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sz="1100" b="1" spc="-6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503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4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922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5</a:t>
                      </a:r>
                      <a:r>
                        <a:rPr sz="1100" b="1" spc="-6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425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</a:pP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979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</a:pP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799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sz="1100" b="1" spc="-6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601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</a:pPr>
                      <a:r>
                        <a:rPr sz="1100" b="1" spc="-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807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3</a:t>
                      </a:r>
                      <a:r>
                        <a:rPr sz="1100" b="1" spc="-6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352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2085">
                <a:tc>
                  <a:txBody>
                    <a:bodyPr/>
                    <a:lstStyle/>
                    <a:p>
                      <a:pPr marL="23495">
                        <a:lnSpc>
                          <a:spcPts val="126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Assault</a:t>
                      </a:r>
                      <a:r>
                        <a:rPr sz="1100" spc="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with</a:t>
                      </a:r>
                      <a:r>
                        <a:rPr sz="1100" spc="10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1100" spc="1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intent</a:t>
                      </a:r>
                      <a:r>
                        <a:rPr sz="1100" spc="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100" spc="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inflict</a:t>
                      </a:r>
                      <a:r>
                        <a:rPr sz="1100" spc="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grievous</a:t>
                      </a:r>
                      <a:r>
                        <a:rPr sz="1100" spc="114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bodily</a:t>
                      </a:r>
                      <a:r>
                        <a:rPr sz="1100" spc="1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harm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875" algn="ctr">
                        <a:lnSpc>
                          <a:spcPts val="1240"/>
                        </a:lnSpc>
                      </a:pPr>
                      <a:r>
                        <a:rPr sz="1100" spc="-30" dirty="0">
                          <a:latin typeface="Calibri"/>
                          <a:cs typeface="Calibri"/>
                        </a:rPr>
                        <a:t>133</a:t>
                      </a:r>
                      <a:r>
                        <a:rPr sz="11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301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ts val="1240"/>
                        </a:lnSpc>
                      </a:pPr>
                      <a:r>
                        <a:rPr sz="1100" spc="-30" dirty="0">
                          <a:latin typeface="Calibri"/>
                          <a:cs typeface="Calibri"/>
                        </a:rPr>
                        <a:t>136</a:t>
                      </a:r>
                      <a:r>
                        <a:rPr sz="11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557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ts val="1260"/>
                        </a:lnSpc>
                      </a:pPr>
                      <a:r>
                        <a:rPr sz="11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3</a:t>
                      </a:r>
                      <a:r>
                        <a:rPr sz="1100" spc="-6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256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335" algn="ctr">
                        <a:lnSpc>
                          <a:spcPts val="1260"/>
                        </a:lnSpc>
                      </a:pPr>
                      <a:r>
                        <a:rPr sz="1100" spc="-20" dirty="0">
                          <a:latin typeface="Calibri"/>
                          <a:cs typeface="Calibri"/>
                        </a:rPr>
                        <a:t>2,4%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8080"/>
                    </a:solidFill>
                  </a:tcPr>
                </a:tc>
                <a:tc>
                  <a:txBody>
                    <a:bodyPr/>
                    <a:lstStyle/>
                    <a:p>
                      <a:pPr marL="43815" algn="ctr">
                        <a:lnSpc>
                          <a:spcPts val="1260"/>
                        </a:lnSpc>
                      </a:pPr>
                      <a:r>
                        <a:rPr sz="1100" b="1" spc="-2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19</a:t>
                      </a:r>
                      <a:r>
                        <a:rPr sz="1100" b="1" spc="-6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310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9</a:t>
                      </a:r>
                      <a:r>
                        <a:rPr sz="1100" b="1" spc="-6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980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ts val="1260"/>
                        </a:lnSpc>
                      </a:pPr>
                      <a:r>
                        <a:rPr sz="1100" b="1" spc="-2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28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605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ts val="1260"/>
                        </a:lnSpc>
                      </a:pPr>
                      <a:r>
                        <a:rPr sz="1100" b="1" spc="-2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24</a:t>
                      </a:r>
                      <a:r>
                        <a:rPr sz="1100" b="1" spc="-6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455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9</a:t>
                      </a:r>
                      <a:r>
                        <a:rPr sz="1100" b="1" spc="-6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140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9</a:t>
                      </a:r>
                      <a:r>
                        <a:rPr sz="1100" b="1" spc="-6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679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5</a:t>
                      </a:r>
                      <a:r>
                        <a:rPr sz="1100" b="1" spc="-6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700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ts val="1260"/>
                        </a:lnSpc>
                      </a:pPr>
                      <a:r>
                        <a:rPr sz="1100" b="1" spc="-2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12</a:t>
                      </a:r>
                      <a:r>
                        <a:rPr sz="1100" b="1" spc="-6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291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ts val="1260"/>
                        </a:lnSpc>
                      </a:pPr>
                      <a:r>
                        <a:rPr sz="1100" b="1" spc="-2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17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397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2085">
                <a:tc>
                  <a:txBody>
                    <a:bodyPr/>
                    <a:lstStyle/>
                    <a:p>
                      <a:pPr marL="23495">
                        <a:lnSpc>
                          <a:spcPts val="126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Common</a:t>
                      </a:r>
                      <a:r>
                        <a:rPr sz="1100" spc="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assault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875" algn="ctr">
                        <a:lnSpc>
                          <a:spcPts val="1240"/>
                        </a:lnSpc>
                      </a:pPr>
                      <a:r>
                        <a:rPr sz="1100" spc="-30" dirty="0">
                          <a:latin typeface="Calibri"/>
                          <a:cs typeface="Calibri"/>
                        </a:rPr>
                        <a:t>139</a:t>
                      </a:r>
                      <a:r>
                        <a:rPr sz="11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832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ts val="1240"/>
                        </a:lnSpc>
                      </a:pPr>
                      <a:r>
                        <a:rPr sz="1100" spc="-30" dirty="0">
                          <a:latin typeface="Calibri"/>
                          <a:cs typeface="Calibri"/>
                        </a:rPr>
                        <a:t>143</a:t>
                      </a:r>
                      <a:r>
                        <a:rPr sz="11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576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ts val="1260"/>
                        </a:lnSpc>
                      </a:pPr>
                      <a:r>
                        <a:rPr sz="11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3</a:t>
                      </a:r>
                      <a:r>
                        <a:rPr sz="1100" spc="-6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744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335" algn="ctr">
                        <a:lnSpc>
                          <a:spcPts val="1260"/>
                        </a:lnSpc>
                      </a:pPr>
                      <a:r>
                        <a:rPr sz="1100" spc="-20" dirty="0">
                          <a:latin typeface="Calibri"/>
                          <a:cs typeface="Calibri"/>
                        </a:rPr>
                        <a:t>2,7%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8080"/>
                    </a:solidFill>
                  </a:tcPr>
                </a:tc>
                <a:tc>
                  <a:txBody>
                    <a:bodyPr/>
                    <a:lstStyle/>
                    <a:p>
                      <a:pPr marL="43815" algn="ctr">
                        <a:lnSpc>
                          <a:spcPts val="1260"/>
                        </a:lnSpc>
                      </a:pPr>
                      <a:r>
                        <a:rPr sz="1100" b="1" spc="-2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11</a:t>
                      </a:r>
                      <a:r>
                        <a:rPr sz="1100" b="1" spc="-6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535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ts val="1260"/>
                        </a:lnSpc>
                      </a:pPr>
                      <a:r>
                        <a:rPr sz="1100" b="1" spc="-2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11</a:t>
                      </a:r>
                      <a:r>
                        <a:rPr sz="1100" b="1" spc="-6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776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ts val="1260"/>
                        </a:lnSpc>
                      </a:pPr>
                      <a:r>
                        <a:rPr sz="1100" b="1" spc="-2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37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612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ts val="1260"/>
                        </a:lnSpc>
                      </a:pPr>
                      <a:r>
                        <a:rPr sz="1100" b="1" spc="-2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22</a:t>
                      </a:r>
                      <a:r>
                        <a:rPr sz="1100" b="1" spc="-6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668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6</a:t>
                      </a:r>
                      <a:r>
                        <a:rPr sz="1100" b="1" spc="-6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820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8</a:t>
                      </a:r>
                      <a:r>
                        <a:rPr sz="1100" b="1" spc="-6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031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4</a:t>
                      </a:r>
                      <a:r>
                        <a:rPr sz="1100" b="1" spc="-6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203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9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027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ts val="1260"/>
                        </a:lnSpc>
                      </a:pPr>
                      <a:r>
                        <a:rPr sz="1100" b="1" spc="-2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31</a:t>
                      </a:r>
                      <a:r>
                        <a:rPr sz="1100" b="1" spc="-6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904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2085">
                <a:tc>
                  <a:txBody>
                    <a:bodyPr/>
                    <a:lstStyle/>
                    <a:p>
                      <a:pPr marL="23495">
                        <a:lnSpc>
                          <a:spcPts val="126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Common</a:t>
                      </a:r>
                      <a:r>
                        <a:rPr sz="1100" spc="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robbery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40"/>
                        </a:lnSpc>
                      </a:pPr>
                      <a:r>
                        <a:rPr sz="1100" spc="-20" dirty="0">
                          <a:latin typeface="Calibri"/>
                          <a:cs typeface="Calibri"/>
                        </a:rPr>
                        <a:t>37</a:t>
                      </a:r>
                      <a:r>
                        <a:rPr sz="11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114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40"/>
                        </a:lnSpc>
                      </a:pPr>
                      <a:r>
                        <a:rPr sz="1100" spc="-20" dirty="0">
                          <a:latin typeface="Calibri"/>
                          <a:cs typeface="Calibri"/>
                        </a:rPr>
                        <a:t>35</a:t>
                      </a:r>
                      <a:r>
                        <a:rPr sz="11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342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1260"/>
                        </a:lnSpc>
                      </a:pPr>
                      <a:r>
                        <a:rPr sz="110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-1</a:t>
                      </a:r>
                      <a:r>
                        <a:rPr sz="1100" spc="-3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772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3495" algn="ctr">
                        <a:lnSpc>
                          <a:spcPts val="126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-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4,8%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80FF80"/>
                    </a:solidFill>
                  </a:tcPr>
                </a:tc>
                <a:tc>
                  <a:txBody>
                    <a:bodyPr/>
                    <a:lstStyle/>
                    <a:p>
                      <a:pPr marL="34290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249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600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ts val="1260"/>
                        </a:lnSpc>
                      </a:pPr>
                      <a:r>
                        <a:rPr sz="1100" b="1" spc="-2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10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777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6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013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607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203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</a:pP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757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050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8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086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2085">
                <a:tc>
                  <a:txBody>
                    <a:bodyPr/>
                    <a:lstStyle/>
                    <a:p>
                      <a:pPr marL="23495">
                        <a:lnSpc>
                          <a:spcPts val="126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Robbery</a:t>
                      </a:r>
                      <a:r>
                        <a:rPr sz="1100" spc="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with</a:t>
                      </a:r>
                      <a:r>
                        <a:rPr sz="1100" spc="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aggravating</a:t>
                      </a:r>
                      <a:r>
                        <a:rPr sz="1100" spc="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circumstances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875" algn="ctr">
                        <a:lnSpc>
                          <a:spcPts val="1165"/>
                        </a:lnSpc>
                      </a:pPr>
                      <a:r>
                        <a:rPr sz="1100" spc="-30" dirty="0">
                          <a:latin typeface="Calibri"/>
                          <a:cs typeface="Calibri"/>
                        </a:rPr>
                        <a:t>114</a:t>
                      </a:r>
                      <a:r>
                        <a:rPr sz="11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761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ts val="1165"/>
                        </a:lnSpc>
                      </a:pPr>
                      <a:r>
                        <a:rPr sz="1100" spc="-30" dirty="0">
                          <a:latin typeface="Calibri"/>
                          <a:cs typeface="Calibri"/>
                        </a:rPr>
                        <a:t>105</a:t>
                      </a:r>
                      <a:r>
                        <a:rPr sz="11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212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1260"/>
                        </a:lnSpc>
                      </a:pPr>
                      <a:r>
                        <a:rPr sz="110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-9</a:t>
                      </a:r>
                      <a:r>
                        <a:rPr sz="1100" spc="-3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549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3495" algn="ctr">
                        <a:lnSpc>
                          <a:spcPts val="126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-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8,3%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80FF80"/>
                    </a:solidFill>
                  </a:tcPr>
                </a:tc>
                <a:tc>
                  <a:txBody>
                    <a:bodyPr/>
                    <a:lstStyle/>
                    <a:p>
                      <a:pPr marL="34290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9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260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3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675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ts val="1260"/>
                        </a:lnSpc>
                      </a:pPr>
                      <a:r>
                        <a:rPr sz="1100" b="1" spc="-2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37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235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ts val="1260"/>
                        </a:lnSpc>
                      </a:pPr>
                      <a:r>
                        <a:rPr sz="1100" b="1" spc="-2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18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091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6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113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5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633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192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6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011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ts val="1260"/>
                        </a:lnSpc>
                      </a:pPr>
                      <a:r>
                        <a:rPr sz="1100" b="1" spc="-2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18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002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0345">
                <a:tc>
                  <a:txBody>
                    <a:bodyPr/>
                    <a:lstStyle/>
                    <a:p>
                      <a:pPr marL="2349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Contact</a:t>
                      </a:r>
                      <a:r>
                        <a:rPr sz="1200" b="1" spc="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crime</a:t>
                      </a:r>
                      <a:r>
                        <a:rPr sz="1200" b="1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(Crimes</a:t>
                      </a:r>
                      <a:r>
                        <a:rPr sz="1200" b="1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against</a:t>
                      </a:r>
                      <a:r>
                        <a:rPr sz="1200" b="1" spc="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b="1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person)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52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506</a:t>
                      </a:r>
                      <a:r>
                        <a:rPr sz="1200" b="1" spc="-25" dirty="0">
                          <a:latin typeface="Calibri"/>
                          <a:cs typeface="Calibri"/>
                        </a:rPr>
                        <a:t> 688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52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500</a:t>
                      </a:r>
                      <a:r>
                        <a:rPr sz="1200" b="1" spc="-25" dirty="0">
                          <a:latin typeface="Calibri"/>
                          <a:cs typeface="Calibri"/>
                        </a:rPr>
                        <a:t> 598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52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-6</a:t>
                      </a:r>
                      <a:r>
                        <a:rPr sz="1200" b="1" spc="1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090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52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6510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-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1,2%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52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80FF80"/>
                    </a:solidFill>
                  </a:tcPr>
                </a:tc>
                <a:tc>
                  <a:txBody>
                    <a:bodyPr/>
                    <a:lstStyle/>
                    <a:p>
                      <a:pPr marL="38735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54</a:t>
                      </a:r>
                      <a:r>
                        <a:rPr sz="1200" b="1" spc="-1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057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52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31</a:t>
                      </a:r>
                      <a:r>
                        <a:rPr sz="1200" b="1" spc="-1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949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52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131</a:t>
                      </a:r>
                      <a:r>
                        <a:rPr sz="12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784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52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88</a:t>
                      </a:r>
                      <a:r>
                        <a:rPr sz="1200" b="1" spc="-1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539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52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28</a:t>
                      </a:r>
                      <a:r>
                        <a:rPr sz="1200" b="1" spc="-1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139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52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30</a:t>
                      </a:r>
                      <a:r>
                        <a:rPr sz="1200" b="1" spc="-1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352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52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14</a:t>
                      </a:r>
                      <a:r>
                        <a:rPr sz="1200" b="1" spc="-1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797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52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33</a:t>
                      </a:r>
                      <a:r>
                        <a:rPr sz="1200" b="1" spc="-1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905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52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87</a:t>
                      </a:r>
                      <a:r>
                        <a:rPr sz="1200" b="1" spc="-1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076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52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1135">
                <a:tc gridSpan="14">
                  <a:txBody>
                    <a:bodyPr/>
                    <a:lstStyle/>
                    <a:p>
                      <a:pPr marL="635" algn="ctr">
                        <a:lnSpc>
                          <a:spcPts val="1410"/>
                        </a:lnSpc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SEXUAL</a:t>
                      </a:r>
                      <a:r>
                        <a:rPr sz="1200" b="1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OFFENCES</a:t>
                      </a:r>
                      <a:r>
                        <a:rPr sz="1200" b="1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-</a:t>
                      </a:r>
                      <a:r>
                        <a:rPr sz="1200" b="1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BREAKDOWN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2085">
                <a:tc>
                  <a:txBody>
                    <a:bodyPr/>
                    <a:lstStyle/>
                    <a:p>
                      <a:pPr marL="23495">
                        <a:lnSpc>
                          <a:spcPts val="1260"/>
                        </a:lnSpc>
                      </a:pPr>
                      <a:r>
                        <a:rPr sz="1100" spc="-20" dirty="0">
                          <a:latin typeface="Calibri"/>
                          <a:cs typeface="Calibri"/>
                        </a:rPr>
                        <a:t>Rape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40"/>
                        </a:lnSpc>
                      </a:pPr>
                      <a:r>
                        <a:rPr sz="1100" spc="-20" dirty="0">
                          <a:latin typeface="Calibri"/>
                          <a:cs typeface="Calibri"/>
                        </a:rPr>
                        <a:t>31</a:t>
                      </a:r>
                      <a:r>
                        <a:rPr sz="11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979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40"/>
                        </a:lnSpc>
                      </a:pPr>
                      <a:r>
                        <a:rPr sz="1100" spc="-20" dirty="0">
                          <a:latin typeface="Calibri"/>
                          <a:cs typeface="Calibri"/>
                        </a:rPr>
                        <a:t>31</a:t>
                      </a:r>
                      <a:r>
                        <a:rPr sz="11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057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-</a:t>
                      </a:r>
                      <a:r>
                        <a:rPr sz="1100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922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3495" algn="ctr">
                        <a:lnSpc>
                          <a:spcPts val="126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-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2,9%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80FF80"/>
                    </a:solidFill>
                  </a:tcPr>
                </a:tc>
                <a:tc>
                  <a:txBody>
                    <a:bodyPr/>
                    <a:lstStyle/>
                    <a:p>
                      <a:pPr marL="34290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4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876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141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6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353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6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126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120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sz="1100" b="1" spc="-6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833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</a:pP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776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376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3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456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2085">
                <a:tc>
                  <a:txBody>
                    <a:bodyPr/>
                    <a:lstStyle/>
                    <a:p>
                      <a:pPr marL="23495">
                        <a:lnSpc>
                          <a:spcPts val="126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Sexual</a:t>
                      </a:r>
                      <a:r>
                        <a:rPr sz="1100" spc="1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assault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ts val="124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5</a:t>
                      </a:r>
                      <a:r>
                        <a:rPr sz="11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603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ts val="124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5</a:t>
                      </a:r>
                      <a:r>
                        <a:rPr sz="11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500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-</a:t>
                      </a:r>
                      <a:r>
                        <a:rPr sz="1100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103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3495" algn="ctr">
                        <a:lnSpc>
                          <a:spcPts val="126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-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1,8%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80FF80"/>
                    </a:solidFill>
                  </a:tcPr>
                </a:tc>
                <a:tc>
                  <a:txBody>
                    <a:bodyPr/>
                    <a:lstStyle/>
                    <a:p>
                      <a:pPr marL="27940" algn="ctr">
                        <a:lnSpc>
                          <a:spcPts val="1260"/>
                        </a:lnSpc>
                      </a:pPr>
                      <a:r>
                        <a:rPr sz="1100" b="1" spc="-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659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</a:pPr>
                      <a:r>
                        <a:rPr sz="1100" b="1" spc="-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391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sz="1100" b="1" spc="-6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275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sz="1100" b="1" spc="-6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028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</a:pP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294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</a:pPr>
                      <a:r>
                        <a:rPr sz="1100" b="1" spc="-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320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</a:pP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181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</a:pP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275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077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2085">
                <a:tc>
                  <a:txBody>
                    <a:bodyPr/>
                    <a:lstStyle/>
                    <a:p>
                      <a:pPr marL="23495">
                        <a:lnSpc>
                          <a:spcPts val="126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Attempted</a:t>
                      </a:r>
                      <a:r>
                        <a:rPr sz="1100" spc="1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sexual</a:t>
                      </a:r>
                      <a:r>
                        <a:rPr sz="1100" spc="2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offences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ts val="124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1</a:t>
                      </a:r>
                      <a:r>
                        <a:rPr sz="11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842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ts val="124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1</a:t>
                      </a:r>
                      <a:r>
                        <a:rPr sz="11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894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</a:pPr>
                      <a:r>
                        <a:rPr sz="1100" spc="-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52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335" algn="ctr">
                        <a:lnSpc>
                          <a:spcPts val="1260"/>
                        </a:lnSpc>
                      </a:pPr>
                      <a:r>
                        <a:rPr sz="1100" spc="-20" dirty="0">
                          <a:latin typeface="Calibri"/>
                          <a:cs typeface="Calibri"/>
                        </a:rPr>
                        <a:t>2,8%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8080"/>
                    </a:solidFill>
                  </a:tcPr>
                </a:tc>
                <a:tc>
                  <a:txBody>
                    <a:bodyPr/>
                    <a:lstStyle/>
                    <a:p>
                      <a:pPr marL="27940" algn="ctr">
                        <a:lnSpc>
                          <a:spcPts val="1260"/>
                        </a:lnSpc>
                      </a:pPr>
                      <a:r>
                        <a:rPr sz="1100" b="1" spc="-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343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</a:pP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144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</a:pPr>
                      <a:r>
                        <a:rPr sz="1100" b="1" spc="-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245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</a:pPr>
                      <a:r>
                        <a:rPr sz="1100" b="1" spc="-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341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ts val="1260"/>
                        </a:lnSpc>
                      </a:pPr>
                      <a:r>
                        <a:rPr sz="1100" b="1" spc="-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73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</a:pPr>
                      <a:r>
                        <a:rPr sz="1100" b="1" spc="-25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191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</a:pP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103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</a:pP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171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</a:pP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283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2085">
                <a:tc>
                  <a:txBody>
                    <a:bodyPr/>
                    <a:lstStyle/>
                    <a:p>
                      <a:pPr marL="23495">
                        <a:lnSpc>
                          <a:spcPts val="126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Contact</a:t>
                      </a:r>
                      <a:r>
                        <a:rPr sz="11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sexual</a:t>
                      </a:r>
                      <a:r>
                        <a:rPr sz="1100" spc="1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offences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60"/>
                        </a:lnSpc>
                      </a:pPr>
                      <a:r>
                        <a:rPr sz="1100" spc="-25" dirty="0">
                          <a:latin typeface="Calibri"/>
                          <a:cs typeface="Calibri"/>
                        </a:rPr>
                        <a:t>566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ts val="1160"/>
                        </a:lnSpc>
                      </a:pPr>
                      <a:r>
                        <a:rPr sz="1100" spc="-25" dirty="0">
                          <a:latin typeface="Calibri"/>
                          <a:cs typeface="Calibri"/>
                        </a:rPr>
                        <a:t>587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</a:pPr>
                      <a:r>
                        <a:rPr sz="1100" spc="-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21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335" algn="ctr">
                        <a:lnSpc>
                          <a:spcPts val="1260"/>
                        </a:lnSpc>
                      </a:pPr>
                      <a:r>
                        <a:rPr sz="1100" spc="-20" dirty="0">
                          <a:latin typeface="Calibri"/>
                          <a:cs typeface="Calibri"/>
                        </a:rPr>
                        <a:t>3,7%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8080"/>
                    </a:solidFill>
                  </a:tcPr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ts val="1260"/>
                        </a:lnSpc>
                      </a:pP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62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ts val="1260"/>
                        </a:lnSpc>
                      </a:pPr>
                      <a:r>
                        <a:rPr sz="1100" b="1" spc="-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72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</a:pP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115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ts val="1260"/>
                        </a:lnSpc>
                      </a:pPr>
                      <a:r>
                        <a:rPr sz="1100" b="1" spc="-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65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ts val="1260"/>
                        </a:lnSpc>
                      </a:pPr>
                      <a:r>
                        <a:rPr sz="1100" b="1" spc="-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31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ts val="1260"/>
                        </a:lnSpc>
                      </a:pPr>
                      <a:r>
                        <a:rPr sz="1100" b="1" spc="-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38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ts val="1260"/>
                        </a:lnSpc>
                      </a:pP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22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260"/>
                        </a:lnSpc>
                      </a:pPr>
                      <a:r>
                        <a:rPr sz="1100" b="1" spc="-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34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</a:pPr>
                      <a:r>
                        <a:rPr sz="1100" b="1" spc="-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148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1135">
                <a:tc gridSpan="14">
                  <a:txBody>
                    <a:bodyPr/>
                    <a:lstStyle/>
                    <a:p>
                      <a:pPr marL="6350" algn="ctr">
                        <a:lnSpc>
                          <a:spcPts val="1410"/>
                        </a:lnSpc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SOME</a:t>
                      </a:r>
                      <a:r>
                        <a:rPr sz="1200" b="1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SUBCATEGORIES</a:t>
                      </a:r>
                      <a:r>
                        <a:rPr sz="1200" b="1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OF AGGRAVATED</a:t>
                      </a:r>
                      <a:r>
                        <a:rPr sz="1200" b="1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ROBBERY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2085">
                <a:tc>
                  <a:txBody>
                    <a:bodyPr/>
                    <a:lstStyle/>
                    <a:p>
                      <a:pPr marL="109855">
                        <a:lnSpc>
                          <a:spcPts val="1260"/>
                        </a:lnSpc>
                      </a:pPr>
                      <a:r>
                        <a:rPr sz="1100" spc="-10" dirty="0">
                          <a:latin typeface="Calibri"/>
                          <a:cs typeface="Calibri"/>
                        </a:rPr>
                        <a:t>Carjacking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40"/>
                        </a:lnSpc>
                      </a:pPr>
                      <a:r>
                        <a:rPr sz="1100" spc="-20" dirty="0">
                          <a:latin typeface="Calibri"/>
                          <a:cs typeface="Calibri"/>
                        </a:rPr>
                        <a:t>17</a:t>
                      </a:r>
                      <a:r>
                        <a:rPr sz="11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470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40"/>
                        </a:lnSpc>
                      </a:pPr>
                      <a:r>
                        <a:rPr sz="1100" spc="-20" dirty="0">
                          <a:latin typeface="Calibri"/>
                          <a:cs typeface="Calibri"/>
                        </a:rPr>
                        <a:t>15</a:t>
                      </a:r>
                      <a:r>
                        <a:rPr sz="11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677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1260"/>
                        </a:lnSpc>
                      </a:pPr>
                      <a:r>
                        <a:rPr sz="110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-1</a:t>
                      </a:r>
                      <a:r>
                        <a:rPr sz="1100" spc="-3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793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335" algn="ctr">
                        <a:lnSpc>
                          <a:spcPts val="126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-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10,3%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80FF80"/>
                    </a:solidFill>
                  </a:tcPr>
                </a:tc>
                <a:tc>
                  <a:txBody>
                    <a:bodyPr/>
                    <a:lstStyle/>
                    <a:p>
                      <a:pPr marL="34290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sz="1100" b="1" spc="-6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403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</a:pP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146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7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904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055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</a:pP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890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</a:pP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335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ts val="1260"/>
                        </a:lnSpc>
                      </a:pP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29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</a:pP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482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433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2085">
                <a:tc>
                  <a:txBody>
                    <a:bodyPr/>
                    <a:lstStyle/>
                    <a:p>
                      <a:pPr marL="109855">
                        <a:lnSpc>
                          <a:spcPts val="126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Robbery</a:t>
                      </a:r>
                      <a:r>
                        <a:rPr sz="1100" spc="1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at</a:t>
                      </a:r>
                      <a:r>
                        <a:rPr sz="1100" spc="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residential</a:t>
                      </a:r>
                      <a:r>
                        <a:rPr sz="1100" spc="1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premises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40"/>
                        </a:lnSpc>
                      </a:pPr>
                      <a:r>
                        <a:rPr sz="1100" spc="-20" dirty="0">
                          <a:latin typeface="Calibri"/>
                          <a:cs typeface="Calibri"/>
                        </a:rPr>
                        <a:t>18</a:t>
                      </a:r>
                      <a:r>
                        <a:rPr sz="11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036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40"/>
                        </a:lnSpc>
                      </a:pPr>
                      <a:r>
                        <a:rPr sz="1100" spc="-20" dirty="0">
                          <a:latin typeface="Calibri"/>
                          <a:cs typeface="Calibri"/>
                        </a:rPr>
                        <a:t>17</a:t>
                      </a:r>
                      <a:r>
                        <a:rPr sz="11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809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-</a:t>
                      </a:r>
                      <a:r>
                        <a:rPr sz="1100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227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3495" algn="ctr">
                        <a:lnSpc>
                          <a:spcPts val="126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-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1,3%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80FF80"/>
                    </a:solidFill>
                  </a:tcPr>
                </a:tc>
                <a:tc>
                  <a:txBody>
                    <a:bodyPr/>
                    <a:lstStyle/>
                    <a:p>
                      <a:pPr marL="34290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sz="1100" b="1" spc="-6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803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</a:pPr>
                      <a:r>
                        <a:rPr sz="1100" b="1" spc="-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616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6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107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4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042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sz="1100" b="1" spc="-6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308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</a:pPr>
                      <a:r>
                        <a:rPr sz="1100" b="1" spc="-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955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</a:pPr>
                      <a:r>
                        <a:rPr sz="1100" b="1" spc="-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131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</a:pP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985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862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2085">
                <a:tc>
                  <a:txBody>
                    <a:bodyPr/>
                    <a:lstStyle/>
                    <a:p>
                      <a:pPr marL="109855">
                        <a:lnSpc>
                          <a:spcPts val="126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Robbery</a:t>
                      </a:r>
                      <a:r>
                        <a:rPr sz="1100" spc="1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at</a:t>
                      </a:r>
                      <a:r>
                        <a:rPr sz="1100" spc="114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non-residential</a:t>
                      </a:r>
                      <a:r>
                        <a:rPr sz="1100" spc="1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premises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165"/>
                        </a:lnSpc>
                      </a:pPr>
                      <a:r>
                        <a:rPr sz="1100" spc="-20" dirty="0">
                          <a:latin typeface="Calibri"/>
                          <a:cs typeface="Calibri"/>
                        </a:rPr>
                        <a:t>14</a:t>
                      </a:r>
                      <a:r>
                        <a:rPr sz="11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276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165"/>
                        </a:lnSpc>
                      </a:pPr>
                      <a:r>
                        <a:rPr sz="1100" spc="-20" dirty="0">
                          <a:latin typeface="Calibri"/>
                          <a:cs typeface="Calibri"/>
                        </a:rPr>
                        <a:t>11</a:t>
                      </a:r>
                      <a:r>
                        <a:rPr sz="11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783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1260"/>
                        </a:lnSpc>
                      </a:pPr>
                      <a:r>
                        <a:rPr sz="110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-2</a:t>
                      </a:r>
                      <a:r>
                        <a:rPr sz="1100" spc="-3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493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335" algn="ctr">
                        <a:lnSpc>
                          <a:spcPts val="126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-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17,5%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80FF80"/>
                    </a:solidFill>
                  </a:tcPr>
                </a:tc>
                <a:tc>
                  <a:txBody>
                    <a:bodyPr/>
                    <a:lstStyle/>
                    <a:p>
                      <a:pPr marL="34290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338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</a:pP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532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3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827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792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</a:pP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966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264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</a:pP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136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112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</a:pP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816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10185">
                <a:tc>
                  <a:txBody>
                    <a:bodyPr/>
                    <a:lstStyle/>
                    <a:p>
                      <a:pPr marL="2349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100" b="1" i="1" spc="-10" dirty="0">
                          <a:latin typeface="Calibri"/>
                          <a:cs typeface="Calibri"/>
                        </a:rPr>
                        <a:t>TRIO</a:t>
                      </a:r>
                      <a:r>
                        <a:rPr sz="1100" b="1" i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i="1" spc="-10" dirty="0">
                          <a:latin typeface="Calibri"/>
                          <a:cs typeface="Calibri"/>
                        </a:rPr>
                        <a:t>Crime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84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080"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100" b="1" i="1" spc="-20" dirty="0">
                          <a:latin typeface="Calibri"/>
                          <a:cs typeface="Calibri"/>
                        </a:rPr>
                        <a:t>49</a:t>
                      </a:r>
                      <a:r>
                        <a:rPr sz="1100" b="1" i="1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i="1" spc="-25" dirty="0">
                          <a:latin typeface="Calibri"/>
                          <a:cs typeface="Calibri"/>
                        </a:rPr>
                        <a:t>782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84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080"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100" b="1" i="1" spc="-20" dirty="0">
                          <a:latin typeface="Calibri"/>
                          <a:cs typeface="Calibri"/>
                        </a:rPr>
                        <a:t>45</a:t>
                      </a:r>
                      <a:r>
                        <a:rPr sz="1100" b="1" i="1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i="1" spc="-25" dirty="0">
                          <a:latin typeface="Calibri"/>
                          <a:cs typeface="Calibri"/>
                        </a:rPr>
                        <a:t>269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84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100" b="1" i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-4</a:t>
                      </a:r>
                      <a:r>
                        <a:rPr sz="1100" b="1" i="1" spc="-3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i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513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84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3495"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-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9,1%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84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80FF80"/>
                    </a:solidFill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100" b="1" i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4</a:t>
                      </a:r>
                      <a:r>
                        <a:rPr sz="1100" b="1" i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i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544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84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100" b="1" i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sz="1100" b="1" i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i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294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84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100" b="1" i="1" spc="-2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17</a:t>
                      </a:r>
                      <a:r>
                        <a:rPr sz="1100" b="1" i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i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838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84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100" b="1" i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7</a:t>
                      </a:r>
                      <a:r>
                        <a:rPr sz="1100" b="1" i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i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889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84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080"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100" b="1" i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3</a:t>
                      </a:r>
                      <a:r>
                        <a:rPr sz="1100" b="1" i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i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164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84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080"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100" b="1" i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sz="1100" b="1" i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i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554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84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100" b="1" i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296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84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080"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100" b="1" i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sz="1100" b="1" i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i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579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84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080"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100" b="1" i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5</a:t>
                      </a:r>
                      <a:r>
                        <a:rPr sz="1100" b="1" i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i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111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84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72085">
                <a:tc>
                  <a:txBody>
                    <a:bodyPr/>
                    <a:lstStyle/>
                    <a:p>
                      <a:pPr marL="23495">
                        <a:lnSpc>
                          <a:spcPts val="126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Robbery</a:t>
                      </a:r>
                      <a:r>
                        <a:rPr sz="11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11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cash</a:t>
                      </a:r>
                      <a:r>
                        <a:rPr sz="110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1100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transit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240"/>
                        </a:lnSpc>
                      </a:pPr>
                      <a:r>
                        <a:rPr sz="1100" spc="-25" dirty="0">
                          <a:latin typeface="Calibri"/>
                          <a:cs typeface="Calibri"/>
                        </a:rPr>
                        <a:t>170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ts val="1240"/>
                        </a:lnSpc>
                      </a:pPr>
                      <a:r>
                        <a:rPr sz="1100" spc="-25" dirty="0">
                          <a:latin typeface="Calibri"/>
                          <a:cs typeface="Calibri"/>
                        </a:rPr>
                        <a:t>105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ts val="1260"/>
                        </a:lnSpc>
                      </a:pPr>
                      <a:r>
                        <a:rPr sz="110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-</a:t>
                      </a:r>
                      <a:r>
                        <a:rPr sz="1100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65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335" algn="ctr">
                        <a:lnSpc>
                          <a:spcPts val="126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-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38,2%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80FF80"/>
                    </a:solidFill>
                  </a:tcPr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ts val="1260"/>
                        </a:lnSpc>
                      </a:pP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1260"/>
                        </a:lnSpc>
                      </a:pPr>
                      <a:r>
                        <a:rPr sz="1100" b="1" spc="-5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ts val="1260"/>
                        </a:lnSpc>
                      </a:pP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23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ts val="1260"/>
                        </a:lnSpc>
                      </a:pPr>
                      <a:r>
                        <a:rPr sz="1100" b="1" spc="-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32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1260"/>
                        </a:lnSpc>
                      </a:pPr>
                      <a:r>
                        <a:rPr sz="1100" b="1" spc="-5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spc="-5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1260"/>
                        </a:lnSpc>
                      </a:pPr>
                      <a:r>
                        <a:rPr sz="1100" b="1" spc="-5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260"/>
                        </a:lnSpc>
                      </a:pPr>
                      <a:r>
                        <a:rPr sz="1100" b="1" spc="-25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spc="-5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72085">
                <a:tc>
                  <a:txBody>
                    <a:bodyPr/>
                    <a:lstStyle/>
                    <a:p>
                      <a:pPr marL="23495">
                        <a:lnSpc>
                          <a:spcPts val="126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Bank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robbery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ts val="1240"/>
                        </a:lnSpc>
                      </a:pPr>
                      <a:r>
                        <a:rPr sz="1100" spc="-50" dirty="0">
                          <a:latin typeface="Calibri"/>
                          <a:cs typeface="Calibri"/>
                        </a:rPr>
                        <a:t>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ts val="1240"/>
                        </a:lnSpc>
                      </a:pPr>
                      <a:r>
                        <a:rPr sz="1100" spc="-50" dirty="0">
                          <a:latin typeface="Calibri"/>
                          <a:cs typeface="Calibri"/>
                        </a:rPr>
                        <a:t>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ts val="1260"/>
                        </a:lnSpc>
                      </a:pPr>
                      <a:r>
                        <a:rPr sz="1100" spc="-5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6034" algn="ctr">
                        <a:lnSpc>
                          <a:spcPts val="126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1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count</a:t>
                      </a:r>
                      <a:r>
                        <a:rPr sz="11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diff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547CFF"/>
                    </a:solidFill>
                  </a:tcPr>
                </a:tc>
                <a:tc>
                  <a:txBody>
                    <a:bodyPr/>
                    <a:lstStyle/>
                    <a:p>
                      <a:pPr marL="34290" algn="ctr">
                        <a:lnSpc>
                          <a:spcPts val="1260"/>
                        </a:lnSpc>
                      </a:pPr>
                      <a:r>
                        <a:rPr sz="1100" b="1" spc="-5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1260"/>
                        </a:lnSpc>
                      </a:pPr>
                      <a:r>
                        <a:rPr sz="1100" b="1" spc="-5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spc="-5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spc="-5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1260"/>
                        </a:lnSpc>
                      </a:pPr>
                      <a:r>
                        <a:rPr sz="1100" b="1" spc="-5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spc="-5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1260"/>
                        </a:lnSpc>
                      </a:pPr>
                      <a:r>
                        <a:rPr sz="1100" b="1" spc="-5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spc="-5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spc="-5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81610">
                <a:tc>
                  <a:txBody>
                    <a:bodyPr/>
                    <a:lstStyle/>
                    <a:p>
                      <a:pPr marL="23495">
                        <a:lnSpc>
                          <a:spcPts val="1315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Truck</a:t>
                      </a:r>
                      <a:r>
                        <a:rPr sz="11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hijacking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ts val="1165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1</a:t>
                      </a:r>
                      <a:r>
                        <a:rPr sz="11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521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ts val="1165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1</a:t>
                      </a:r>
                      <a:r>
                        <a:rPr sz="11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290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315"/>
                        </a:lnSpc>
                      </a:pPr>
                      <a:r>
                        <a:rPr sz="110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-</a:t>
                      </a:r>
                      <a:r>
                        <a:rPr sz="1100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231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335" algn="ctr">
                        <a:lnSpc>
                          <a:spcPts val="1315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-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15,2%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80FF80"/>
                    </a:solidFill>
                  </a:tcPr>
                </a:tc>
                <a:tc>
                  <a:txBody>
                    <a:bodyPr/>
                    <a:lstStyle/>
                    <a:p>
                      <a:pPr marL="27940" algn="ctr">
                        <a:lnSpc>
                          <a:spcPts val="1315"/>
                        </a:lnSpc>
                      </a:pP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127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ts val="1315"/>
                        </a:lnSpc>
                      </a:pP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26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5"/>
                        </a:lnSpc>
                      </a:pP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756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5"/>
                        </a:lnSpc>
                      </a:pPr>
                      <a:r>
                        <a:rPr sz="1100" b="1" spc="-25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115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5"/>
                        </a:lnSpc>
                      </a:pP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104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ts val="1315"/>
                        </a:lnSpc>
                      </a:pP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27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1315"/>
                        </a:lnSpc>
                      </a:pPr>
                      <a:r>
                        <a:rPr sz="1100" b="1" spc="-5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315"/>
                        </a:lnSpc>
                      </a:pPr>
                      <a:r>
                        <a:rPr sz="1100" b="1" spc="-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52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315"/>
                        </a:lnSpc>
                      </a:pPr>
                      <a:r>
                        <a:rPr sz="1100" b="1" spc="-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78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502358" y="5696983"/>
          <a:ext cx="11496035" cy="11093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0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7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7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7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40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35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435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5499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5435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5435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5435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5372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5372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63879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191135">
                <a:tc gridSpan="14">
                  <a:txBody>
                    <a:bodyPr/>
                    <a:lstStyle/>
                    <a:p>
                      <a:pPr marR="51435" algn="ctr">
                        <a:lnSpc>
                          <a:spcPts val="1410"/>
                        </a:lnSpc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CRIMES</a:t>
                      </a:r>
                      <a:r>
                        <a:rPr sz="1200" b="1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DETECTED</a:t>
                      </a:r>
                      <a:r>
                        <a:rPr sz="1200" b="1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AS</a:t>
                      </a:r>
                      <a:r>
                        <a:rPr sz="1200" b="1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200" b="1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RESULT</a:t>
                      </a:r>
                      <a:r>
                        <a:rPr sz="1200" b="1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POLICE</a:t>
                      </a:r>
                      <a:r>
                        <a:rPr sz="1200" b="1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ACTION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2085">
                <a:tc>
                  <a:txBody>
                    <a:bodyPr/>
                    <a:lstStyle/>
                    <a:p>
                      <a:pPr marL="23495">
                        <a:lnSpc>
                          <a:spcPts val="1255"/>
                        </a:lnSpc>
                      </a:pPr>
                      <a:r>
                        <a:rPr sz="1100" spc="10" dirty="0">
                          <a:latin typeface="Calibri"/>
                          <a:cs typeface="Calibri"/>
                        </a:rPr>
                        <a:t>Illegal</a:t>
                      </a:r>
                      <a:r>
                        <a:rPr sz="1100" spc="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10" dirty="0">
                          <a:latin typeface="Calibri"/>
                          <a:cs typeface="Calibri"/>
                        </a:rPr>
                        <a:t>possession</a:t>
                      </a:r>
                      <a:r>
                        <a:rPr sz="11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10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1100" spc="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10" dirty="0">
                          <a:latin typeface="Calibri"/>
                          <a:cs typeface="Calibri"/>
                        </a:rPr>
                        <a:t>firearms</a:t>
                      </a:r>
                      <a:r>
                        <a:rPr sz="11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10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1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ammunition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40"/>
                        </a:lnSpc>
                      </a:pPr>
                      <a:r>
                        <a:rPr sz="1100" spc="-20" dirty="0">
                          <a:latin typeface="Calibri"/>
                          <a:cs typeface="Calibri"/>
                        </a:rPr>
                        <a:t>11</a:t>
                      </a:r>
                      <a:r>
                        <a:rPr sz="11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886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40"/>
                        </a:lnSpc>
                      </a:pPr>
                      <a:r>
                        <a:rPr sz="1100" spc="-20" dirty="0">
                          <a:latin typeface="Calibri"/>
                          <a:cs typeface="Calibri"/>
                        </a:rPr>
                        <a:t>12</a:t>
                      </a:r>
                      <a:r>
                        <a:rPr sz="11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119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255"/>
                        </a:lnSpc>
                      </a:pPr>
                      <a:r>
                        <a:rPr sz="1100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233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335" algn="ctr">
                        <a:lnSpc>
                          <a:spcPts val="1255"/>
                        </a:lnSpc>
                      </a:pPr>
                      <a:r>
                        <a:rPr sz="1100" spc="-20" dirty="0">
                          <a:latin typeface="Calibri"/>
                          <a:cs typeface="Calibri"/>
                        </a:rPr>
                        <a:t>2,0%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80FF80"/>
                    </a:solidFill>
                  </a:tcPr>
                </a:tc>
                <a:tc>
                  <a:txBody>
                    <a:bodyPr/>
                    <a:lstStyle/>
                    <a:p>
                      <a:pPr marL="34290" algn="ctr">
                        <a:lnSpc>
                          <a:spcPts val="1255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469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55"/>
                        </a:lnSpc>
                      </a:pPr>
                      <a:r>
                        <a:rPr sz="1100" b="1" spc="-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420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1255"/>
                        </a:lnSpc>
                      </a:pPr>
                      <a:r>
                        <a:rPr sz="11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3</a:t>
                      </a:r>
                      <a:r>
                        <a:rPr sz="1100" b="1" spc="-6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276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55"/>
                        </a:lnSpc>
                      </a:pPr>
                      <a:r>
                        <a:rPr sz="11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sz="1100" b="1" spc="-6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730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55"/>
                        </a:lnSpc>
                      </a:pP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720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55"/>
                        </a:lnSpc>
                      </a:pP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634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ts val="1255"/>
                        </a:lnSpc>
                      </a:pPr>
                      <a:r>
                        <a:rPr sz="1100" b="1" spc="-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56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55"/>
                        </a:lnSpc>
                      </a:pP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538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905" marR="3175">
                        <a:lnSpc>
                          <a:spcPts val="1255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276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2085">
                <a:tc>
                  <a:txBody>
                    <a:bodyPr/>
                    <a:lstStyle/>
                    <a:p>
                      <a:pPr marL="23495">
                        <a:lnSpc>
                          <a:spcPts val="126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Drug-related</a:t>
                      </a:r>
                      <a:r>
                        <a:rPr sz="1100" spc="1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crime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875" algn="ctr">
                        <a:lnSpc>
                          <a:spcPts val="1240"/>
                        </a:lnSpc>
                      </a:pPr>
                      <a:r>
                        <a:rPr sz="1100" spc="-30" dirty="0">
                          <a:latin typeface="Calibri"/>
                          <a:cs typeface="Calibri"/>
                        </a:rPr>
                        <a:t>127</a:t>
                      </a:r>
                      <a:r>
                        <a:rPr sz="11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391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ts val="1240"/>
                        </a:lnSpc>
                      </a:pPr>
                      <a:r>
                        <a:rPr sz="1100" spc="-30" dirty="0">
                          <a:latin typeface="Calibri"/>
                          <a:cs typeface="Calibri"/>
                        </a:rPr>
                        <a:t>140</a:t>
                      </a:r>
                      <a:r>
                        <a:rPr sz="11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773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1260"/>
                        </a:lnSpc>
                      </a:pPr>
                      <a:r>
                        <a:rPr sz="1100" spc="-2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13</a:t>
                      </a:r>
                      <a:r>
                        <a:rPr sz="1100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382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2860" algn="ctr">
                        <a:lnSpc>
                          <a:spcPts val="1260"/>
                        </a:lnSpc>
                      </a:pPr>
                      <a:r>
                        <a:rPr sz="1100" spc="-10" dirty="0">
                          <a:latin typeface="Calibri"/>
                          <a:cs typeface="Calibri"/>
                        </a:rPr>
                        <a:t>10,5%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80FF80"/>
                    </a:solidFill>
                  </a:tcPr>
                </a:tc>
                <a:tc>
                  <a:txBody>
                    <a:bodyPr/>
                    <a:lstStyle/>
                    <a:p>
                      <a:pPr marL="34290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8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518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5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593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ts val="1260"/>
                        </a:lnSpc>
                      </a:pPr>
                      <a:r>
                        <a:rPr sz="1100" b="1" spc="-2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30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877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ts val="1260"/>
                        </a:lnSpc>
                      </a:pPr>
                      <a:r>
                        <a:rPr sz="1100" b="1" spc="-2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16</a:t>
                      </a:r>
                      <a:r>
                        <a:rPr sz="1100" b="1" spc="-6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935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3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617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7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204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246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5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886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330" marR="3175">
                        <a:lnSpc>
                          <a:spcPts val="1260"/>
                        </a:lnSpc>
                      </a:pPr>
                      <a:r>
                        <a:rPr sz="1100" b="1" spc="-2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59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897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2085">
                <a:tc>
                  <a:txBody>
                    <a:bodyPr/>
                    <a:lstStyle/>
                    <a:p>
                      <a:pPr marL="23495">
                        <a:lnSpc>
                          <a:spcPts val="126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Driving</a:t>
                      </a:r>
                      <a:r>
                        <a:rPr sz="110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under</a:t>
                      </a:r>
                      <a:r>
                        <a:rPr sz="11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1100" spc="1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influence</a:t>
                      </a:r>
                      <a:r>
                        <a:rPr sz="1100" spc="1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1100" spc="10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alcohol</a:t>
                      </a:r>
                      <a:r>
                        <a:rPr sz="1100" spc="1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or</a:t>
                      </a:r>
                      <a:r>
                        <a:rPr sz="11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drugs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40"/>
                        </a:lnSpc>
                      </a:pPr>
                      <a:r>
                        <a:rPr sz="1100" spc="-20" dirty="0">
                          <a:latin typeface="Calibri"/>
                          <a:cs typeface="Calibri"/>
                        </a:rPr>
                        <a:t>44</a:t>
                      </a:r>
                      <a:r>
                        <a:rPr sz="11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555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40"/>
                        </a:lnSpc>
                      </a:pPr>
                      <a:r>
                        <a:rPr sz="1100" spc="-20" dirty="0">
                          <a:latin typeface="Calibri"/>
                          <a:cs typeface="Calibri"/>
                        </a:rPr>
                        <a:t>48</a:t>
                      </a:r>
                      <a:r>
                        <a:rPr sz="11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446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ts val="1260"/>
                        </a:lnSpc>
                      </a:pPr>
                      <a:r>
                        <a:rPr sz="110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3</a:t>
                      </a:r>
                      <a:r>
                        <a:rPr sz="1100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891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335" algn="ctr">
                        <a:lnSpc>
                          <a:spcPts val="1260"/>
                        </a:lnSpc>
                      </a:pPr>
                      <a:r>
                        <a:rPr sz="1100" spc="-20" dirty="0">
                          <a:latin typeface="Calibri"/>
                          <a:cs typeface="Calibri"/>
                        </a:rPr>
                        <a:t>8,7%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80FF80"/>
                    </a:solidFill>
                  </a:tcPr>
                </a:tc>
                <a:tc>
                  <a:txBody>
                    <a:bodyPr/>
                    <a:lstStyle/>
                    <a:p>
                      <a:pPr marL="34290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4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124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994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ts val="1260"/>
                        </a:lnSpc>
                      </a:pPr>
                      <a:r>
                        <a:rPr sz="1100" b="1" spc="-2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19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853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6</a:t>
                      </a:r>
                      <a:r>
                        <a:rPr sz="1100" b="1" spc="-6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343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856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3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050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</a:pP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305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sz="1100" b="1" spc="-6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702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905" marR="3175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7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219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2085">
                <a:tc>
                  <a:txBody>
                    <a:bodyPr/>
                    <a:lstStyle/>
                    <a:p>
                      <a:pPr marL="23495">
                        <a:lnSpc>
                          <a:spcPts val="126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Sexual</a:t>
                      </a:r>
                      <a:r>
                        <a:rPr sz="1100" spc="1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offences</a:t>
                      </a:r>
                      <a:r>
                        <a:rPr sz="1100" spc="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detected</a:t>
                      </a:r>
                      <a:r>
                        <a:rPr sz="1100" spc="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as</a:t>
                      </a:r>
                      <a:r>
                        <a:rPr sz="1100" spc="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10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result</a:t>
                      </a:r>
                      <a:r>
                        <a:rPr sz="1100" spc="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1100" spc="1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police</a:t>
                      </a:r>
                      <a:r>
                        <a:rPr sz="1100" spc="1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action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ts val="1165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7</a:t>
                      </a:r>
                      <a:r>
                        <a:rPr sz="11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853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ts val="1165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9</a:t>
                      </a:r>
                      <a:r>
                        <a:rPr sz="11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906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ts val="1260"/>
                        </a:lnSpc>
                      </a:pPr>
                      <a:r>
                        <a:rPr sz="110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sz="1100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053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2860" algn="ctr">
                        <a:lnSpc>
                          <a:spcPts val="1260"/>
                        </a:lnSpc>
                      </a:pPr>
                      <a:r>
                        <a:rPr sz="1100" spc="-10" dirty="0">
                          <a:latin typeface="Calibri"/>
                          <a:cs typeface="Calibri"/>
                        </a:rPr>
                        <a:t>26,1%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80FF80"/>
                    </a:solidFill>
                  </a:tcPr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ts val="1260"/>
                        </a:lnSpc>
                      </a:pP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20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438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272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018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1260"/>
                        </a:lnSpc>
                      </a:pPr>
                      <a:r>
                        <a:rPr sz="1100" b="1" spc="-5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3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321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1260"/>
                        </a:lnSpc>
                      </a:pPr>
                      <a:r>
                        <a:rPr sz="1100" b="1" spc="-5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786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marR="3175" algn="ctr">
                        <a:lnSpc>
                          <a:spcPts val="1260"/>
                        </a:lnSpc>
                      </a:pP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41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9870">
                <a:tc>
                  <a:txBody>
                    <a:bodyPr/>
                    <a:lstStyle/>
                    <a:p>
                      <a:pPr marL="2349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Crime</a:t>
                      </a:r>
                      <a:r>
                        <a:rPr sz="1200" b="1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detected</a:t>
                      </a:r>
                      <a:r>
                        <a:rPr sz="1200" b="1" spc="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as</a:t>
                      </a:r>
                      <a:r>
                        <a:rPr sz="1200" b="1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200" b="1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result</a:t>
                      </a:r>
                      <a:r>
                        <a:rPr sz="1200" b="1" spc="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1200" b="1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police</a:t>
                      </a:r>
                      <a:r>
                        <a:rPr sz="1200" b="1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action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52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191</a:t>
                      </a:r>
                      <a:r>
                        <a:rPr sz="1200" b="1" spc="-25" dirty="0">
                          <a:latin typeface="Calibri"/>
                          <a:cs typeface="Calibri"/>
                        </a:rPr>
                        <a:t> 685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52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211</a:t>
                      </a:r>
                      <a:r>
                        <a:rPr sz="1200" b="1" spc="-25" dirty="0">
                          <a:latin typeface="Calibri"/>
                          <a:cs typeface="Calibri"/>
                        </a:rPr>
                        <a:t> 244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52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19</a:t>
                      </a:r>
                      <a:r>
                        <a:rPr sz="1200" b="1" spc="-1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559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52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985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10,2%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52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80FF80"/>
                    </a:solidFill>
                  </a:tcPr>
                </a:tc>
                <a:tc>
                  <a:txBody>
                    <a:bodyPr/>
                    <a:lstStyle/>
                    <a:p>
                      <a:pPr marL="38735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14</a:t>
                      </a:r>
                      <a:r>
                        <a:rPr sz="1200" b="1" spc="-1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131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52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10</a:t>
                      </a:r>
                      <a:r>
                        <a:rPr sz="1200" b="1" spc="-1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445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52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55</a:t>
                      </a:r>
                      <a:r>
                        <a:rPr sz="1200" b="1" spc="-1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278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52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28</a:t>
                      </a:r>
                      <a:r>
                        <a:rPr sz="1200" b="1" spc="-1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026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52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6</a:t>
                      </a:r>
                      <a:r>
                        <a:rPr sz="1200" b="1" spc="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197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52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14</a:t>
                      </a:r>
                      <a:r>
                        <a:rPr sz="1200" b="1" spc="-1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209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52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sz="1200" b="1" spc="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613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52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10</a:t>
                      </a:r>
                      <a:r>
                        <a:rPr sz="1200" b="1" spc="-1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912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52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69</a:t>
                      </a:r>
                      <a:r>
                        <a:rPr sz="1200" b="1" spc="-1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3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433</a:t>
                      </a:r>
                      <a:r>
                        <a:rPr sz="1800" spc="-52" baseline="-25462" dirty="0">
                          <a:solidFill>
                            <a:srgbClr val="888888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1800" baseline="-25462">
                        <a:latin typeface="Calibri"/>
                        <a:cs typeface="Calibri"/>
                      </a:endParaRPr>
                    </a:p>
                  </a:txBody>
                  <a:tcPr marL="0" marR="0" marT="152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512165" y="705434"/>
            <a:ext cx="1006348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0" dirty="0">
                <a:latin typeface="Segoe UI Light"/>
                <a:cs typeface="Segoe UI Light"/>
              </a:rPr>
              <a:t>Comparative</a:t>
            </a:r>
            <a:r>
              <a:rPr sz="1800" b="0" spc="-40" dirty="0">
                <a:latin typeface="Segoe UI Light"/>
                <a:cs typeface="Segoe UI Light"/>
              </a:rPr>
              <a:t> </a:t>
            </a:r>
            <a:r>
              <a:rPr sz="1800" b="0" dirty="0">
                <a:latin typeface="Segoe UI Light"/>
                <a:cs typeface="Segoe UI Light"/>
              </a:rPr>
              <a:t>period:</a:t>
            </a:r>
            <a:r>
              <a:rPr sz="1800" b="0" spc="-45" dirty="0">
                <a:latin typeface="Segoe UI Light"/>
                <a:cs typeface="Segoe UI Light"/>
              </a:rPr>
              <a:t> </a:t>
            </a:r>
            <a:r>
              <a:rPr sz="1800" b="0" dirty="0">
                <a:latin typeface="Segoe UI Light"/>
                <a:cs typeface="Segoe UI Light"/>
              </a:rPr>
              <a:t>April</a:t>
            </a:r>
            <a:r>
              <a:rPr sz="1800" b="0" spc="-25" dirty="0">
                <a:latin typeface="Segoe UI Light"/>
                <a:cs typeface="Segoe UI Light"/>
              </a:rPr>
              <a:t> </a:t>
            </a:r>
            <a:r>
              <a:rPr sz="1800" b="0" dirty="0">
                <a:latin typeface="Segoe UI Light"/>
                <a:cs typeface="Segoe UI Light"/>
              </a:rPr>
              <a:t>2023</a:t>
            </a:r>
            <a:r>
              <a:rPr sz="1800" b="0" spc="-45" dirty="0">
                <a:latin typeface="Segoe UI Light"/>
                <a:cs typeface="Segoe UI Light"/>
              </a:rPr>
              <a:t> </a:t>
            </a:r>
            <a:r>
              <a:rPr sz="1800" b="0" dirty="0">
                <a:latin typeface="Segoe UI Light"/>
                <a:cs typeface="Segoe UI Light"/>
              </a:rPr>
              <a:t>to</a:t>
            </a:r>
            <a:r>
              <a:rPr sz="1800" b="0" spc="-35" dirty="0">
                <a:latin typeface="Segoe UI Light"/>
                <a:cs typeface="Segoe UI Light"/>
              </a:rPr>
              <a:t> </a:t>
            </a:r>
            <a:r>
              <a:rPr sz="1800" b="0" dirty="0">
                <a:latin typeface="Segoe UI Light"/>
                <a:cs typeface="Segoe UI Light"/>
              </a:rPr>
              <a:t>December</a:t>
            </a:r>
            <a:r>
              <a:rPr sz="1800" b="0" spc="-45" dirty="0">
                <a:latin typeface="Segoe UI Light"/>
                <a:cs typeface="Segoe UI Light"/>
              </a:rPr>
              <a:t> </a:t>
            </a:r>
            <a:r>
              <a:rPr sz="1800" b="0" dirty="0">
                <a:latin typeface="Segoe UI Light"/>
                <a:cs typeface="Segoe UI Light"/>
              </a:rPr>
              <a:t>2023</a:t>
            </a:r>
            <a:r>
              <a:rPr sz="1800" b="0" spc="-45" dirty="0">
                <a:latin typeface="Segoe UI Light"/>
                <a:cs typeface="Segoe UI Light"/>
              </a:rPr>
              <a:t> </a:t>
            </a:r>
            <a:r>
              <a:rPr sz="1800" b="0" dirty="0">
                <a:latin typeface="Segoe UI Light"/>
                <a:cs typeface="Segoe UI Light"/>
              </a:rPr>
              <a:t>vs</a:t>
            </a:r>
            <a:r>
              <a:rPr sz="1800" b="0" spc="-20" dirty="0">
                <a:latin typeface="Segoe UI Light"/>
                <a:cs typeface="Segoe UI Light"/>
              </a:rPr>
              <a:t> </a:t>
            </a:r>
            <a:r>
              <a:rPr sz="1800" b="0" dirty="0">
                <a:latin typeface="Segoe UI Light"/>
                <a:cs typeface="Segoe UI Light"/>
              </a:rPr>
              <a:t>April</a:t>
            </a:r>
            <a:r>
              <a:rPr sz="1800" b="0" spc="-40" dirty="0">
                <a:latin typeface="Segoe UI Light"/>
                <a:cs typeface="Segoe UI Light"/>
              </a:rPr>
              <a:t> </a:t>
            </a:r>
            <a:r>
              <a:rPr sz="1800" b="0" dirty="0">
                <a:latin typeface="Segoe UI Light"/>
                <a:cs typeface="Segoe UI Light"/>
              </a:rPr>
              <a:t>2024</a:t>
            </a:r>
            <a:r>
              <a:rPr sz="1800" b="0" spc="-35" dirty="0">
                <a:latin typeface="Segoe UI Light"/>
                <a:cs typeface="Segoe UI Light"/>
              </a:rPr>
              <a:t> </a:t>
            </a:r>
            <a:r>
              <a:rPr sz="1800" b="0" dirty="0">
                <a:latin typeface="Segoe UI Light"/>
                <a:cs typeface="Segoe UI Light"/>
              </a:rPr>
              <a:t>to</a:t>
            </a:r>
            <a:r>
              <a:rPr sz="1800" b="0" spc="-20" dirty="0">
                <a:latin typeface="Segoe UI Light"/>
                <a:cs typeface="Segoe UI Light"/>
              </a:rPr>
              <a:t> </a:t>
            </a:r>
            <a:r>
              <a:rPr sz="1800" b="0" dirty="0">
                <a:latin typeface="Segoe UI Light"/>
                <a:cs typeface="Segoe UI Light"/>
              </a:rPr>
              <a:t>December</a:t>
            </a:r>
            <a:r>
              <a:rPr sz="1800" b="0" spc="-40" dirty="0">
                <a:latin typeface="Segoe UI Light"/>
                <a:cs typeface="Segoe UI Light"/>
              </a:rPr>
              <a:t> </a:t>
            </a:r>
            <a:r>
              <a:rPr sz="1800" b="0" dirty="0">
                <a:latin typeface="Segoe UI Light"/>
                <a:cs typeface="Segoe UI Light"/>
              </a:rPr>
              <a:t>2024</a:t>
            </a:r>
            <a:r>
              <a:rPr sz="1800" b="0" spc="-35" dirty="0">
                <a:latin typeface="Segoe UI Light"/>
                <a:cs typeface="Segoe UI Light"/>
              </a:rPr>
              <a:t> </a:t>
            </a:r>
            <a:r>
              <a:rPr sz="1800" b="0" dirty="0">
                <a:latin typeface="Segoe UI Light"/>
                <a:cs typeface="Segoe UI Light"/>
              </a:rPr>
              <a:t>(9</a:t>
            </a:r>
            <a:r>
              <a:rPr sz="1800" b="0" spc="-5" dirty="0">
                <a:latin typeface="Segoe UI Light"/>
                <a:cs typeface="Segoe UI Light"/>
              </a:rPr>
              <a:t> </a:t>
            </a:r>
            <a:r>
              <a:rPr sz="1800" b="0" dirty="0">
                <a:latin typeface="Segoe UI Light"/>
                <a:cs typeface="Segoe UI Light"/>
              </a:rPr>
              <a:t>months)</a:t>
            </a:r>
            <a:r>
              <a:rPr sz="1800" b="0" spc="-35" dirty="0">
                <a:latin typeface="Segoe UI Light"/>
                <a:cs typeface="Segoe UI Light"/>
              </a:rPr>
              <a:t> </a:t>
            </a:r>
            <a:r>
              <a:rPr sz="1800" b="0" dirty="0">
                <a:latin typeface="Segoe UI Light"/>
                <a:cs typeface="Segoe UI Light"/>
              </a:rPr>
              <a:t>…</a:t>
            </a:r>
            <a:r>
              <a:rPr sz="1800" b="0" spc="90" dirty="0">
                <a:latin typeface="Segoe UI Light"/>
                <a:cs typeface="Segoe UI Light"/>
              </a:rPr>
              <a:t> </a:t>
            </a:r>
            <a:r>
              <a:rPr sz="1400" b="0" spc="-10" dirty="0">
                <a:latin typeface="Segoe UI Light"/>
                <a:cs typeface="Segoe UI Light"/>
              </a:rPr>
              <a:t>continue</a:t>
            </a:r>
            <a:endParaRPr sz="1400">
              <a:latin typeface="Segoe UI Light"/>
              <a:cs typeface="Segoe UI Light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Republic</a:t>
            </a:r>
            <a:r>
              <a:rPr spc="-65" dirty="0"/>
              <a:t> </a:t>
            </a:r>
            <a:r>
              <a:rPr dirty="0"/>
              <a:t>of</a:t>
            </a:r>
            <a:r>
              <a:rPr spc="-65" dirty="0"/>
              <a:t> </a:t>
            </a:r>
            <a:r>
              <a:rPr dirty="0"/>
              <a:t>South</a:t>
            </a:r>
            <a:r>
              <a:rPr spc="-60" dirty="0"/>
              <a:t> </a:t>
            </a:r>
            <a:r>
              <a:rPr spc="-10" dirty="0"/>
              <a:t>Africa</a:t>
            </a: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502358" y="1126887"/>
          <a:ext cx="11486507" cy="44481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0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7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7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7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25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01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498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5435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5499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5435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5435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5435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5372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5372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554354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1005840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b="1" dirty="0">
                          <a:latin typeface="Calibri"/>
                          <a:cs typeface="Calibri"/>
                        </a:rPr>
                        <a:t>CRIME</a:t>
                      </a:r>
                      <a:r>
                        <a:rPr sz="1100" b="1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CATEGORY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52705" marR="41910" indent="12700" algn="ctr">
                        <a:lnSpc>
                          <a:spcPct val="114300"/>
                        </a:lnSpc>
                      </a:pPr>
                      <a:r>
                        <a:rPr sz="1100" b="1" dirty="0">
                          <a:latin typeface="Calibri"/>
                          <a:cs typeface="Calibri"/>
                        </a:rPr>
                        <a:t>April</a:t>
                      </a:r>
                      <a:r>
                        <a:rPr sz="1100" b="1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0" dirty="0">
                          <a:latin typeface="Calibri"/>
                          <a:cs typeface="Calibri"/>
                        </a:rPr>
                        <a:t>2023 </a:t>
                      </a:r>
                      <a:r>
                        <a:rPr sz="1100" b="1" spc="-25" dirty="0">
                          <a:latin typeface="Calibri"/>
                          <a:cs typeface="Calibri"/>
                        </a:rPr>
                        <a:t>to 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December </a:t>
                      </a:r>
                      <a:r>
                        <a:rPr sz="1100" b="1" spc="-20" dirty="0">
                          <a:latin typeface="Calibri"/>
                          <a:cs typeface="Calibri"/>
                        </a:rPr>
                        <a:t>2023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4445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52069" marR="42545" indent="12700" algn="ctr">
                        <a:lnSpc>
                          <a:spcPct val="114300"/>
                        </a:lnSpc>
                      </a:pPr>
                      <a:r>
                        <a:rPr sz="1100" b="1" dirty="0">
                          <a:latin typeface="Calibri"/>
                          <a:cs typeface="Calibri"/>
                        </a:rPr>
                        <a:t>April</a:t>
                      </a:r>
                      <a:r>
                        <a:rPr sz="1100" b="1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0" dirty="0">
                          <a:latin typeface="Calibri"/>
                          <a:cs typeface="Calibri"/>
                        </a:rPr>
                        <a:t>2024 </a:t>
                      </a:r>
                      <a:r>
                        <a:rPr sz="1100" b="1" spc="-25" dirty="0">
                          <a:latin typeface="Calibri"/>
                          <a:cs typeface="Calibri"/>
                        </a:rPr>
                        <a:t>to 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December </a:t>
                      </a:r>
                      <a:r>
                        <a:rPr sz="1100" b="1" spc="-20" dirty="0">
                          <a:latin typeface="Calibri"/>
                          <a:cs typeface="Calibri"/>
                        </a:rPr>
                        <a:t>2024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4445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6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90805">
                        <a:lnSpc>
                          <a:spcPct val="100000"/>
                        </a:lnSpc>
                      </a:pPr>
                      <a:r>
                        <a:rPr sz="950" b="1" dirty="0">
                          <a:latin typeface="Calibri"/>
                          <a:cs typeface="Calibri"/>
                        </a:rPr>
                        <a:t>Count</a:t>
                      </a:r>
                      <a:r>
                        <a:rPr sz="950" b="1" spc="114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b="1" spc="-20" dirty="0">
                          <a:latin typeface="Calibri"/>
                          <a:cs typeface="Calibri"/>
                        </a:rPr>
                        <a:t>Diff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R="4445" algn="ctr">
                        <a:lnSpc>
                          <a:spcPct val="100000"/>
                        </a:lnSpc>
                      </a:pPr>
                      <a:r>
                        <a:rPr sz="950" b="1" dirty="0">
                          <a:latin typeface="Calibri"/>
                          <a:cs typeface="Calibri"/>
                        </a:rPr>
                        <a:t>(%)</a:t>
                      </a:r>
                      <a:r>
                        <a:rPr sz="950" b="1" spc="-10" dirty="0">
                          <a:latin typeface="Calibri"/>
                          <a:cs typeface="Calibri"/>
                        </a:rPr>
                        <a:t> Change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157480">
                        <a:lnSpc>
                          <a:spcPct val="100000"/>
                        </a:lnSpc>
                      </a:pPr>
                      <a:r>
                        <a:rPr sz="950" b="1" dirty="0">
                          <a:latin typeface="Calibri"/>
                          <a:cs typeface="Calibri"/>
                        </a:rPr>
                        <a:t>Eastern</a:t>
                      </a:r>
                      <a:r>
                        <a:rPr sz="950" b="1" spc="1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b="1" spc="-20" dirty="0">
                          <a:latin typeface="Calibri"/>
                          <a:cs typeface="Calibri"/>
                        </a:rPr>
                        <a:t>Cape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111125" marB="0" vert="vert27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225425">
                        <a:lnSpc>
                          <a:spcPct val="100000"/>
                        </a:lnSpc>
                      </a:pPr>
                      <a:r>
                        <a:rPr sz="950" b="1" dirty="0">
                          <a:latin typeface="Calibri"/>
                          <a:cs typeface="Calibri"/>
                        </a:rPr>
                        <a:t>Free</a:t>
                      </a:r>
                      <a:r>
                        <a:rPr sz="950" b="1" spc="1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b="1" spc="-10" dirty="0">
                          <a:latin typeface="Calibri"/>
                          <a:cs typeface="Calibri"/>
                        </a:rPr>
                        <a:t>State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60960" marB="0" vert="vert27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282575">
                        <a:lnSpc>
                          <a:spcPct val="100000"/>
                        </a:lnSpc>
                      </a:pPr>
                      <a:r>
                        <a:rPr sz="950" b="1" spc="-10" dirty="0">
                          <a:latin typeface="Calibri"/>
                          <a:cs typeface="Calibri"/>
                        </a:rPr>
                        <a:t>Gauteng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60960" marB="0" vert="vert27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7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1193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50" b="1" dirty="0">
                          <a:latin typeface="Calibri"/>
                          <a:cs typeface="Calibri"/>
                        </a:rPr>
                        <a:t>KwaZulu-</a:t>
                      </a:r>
                      <a:r>
                        <a:rPr sz="950" b="1" spc="-10" dirty="0">
                          <a:latin typeface="Calibri"/>
                          <a:cs typeface="Calibri"/>
                        </a:rPr>
                        <a:t>Natal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60325" marB="0" vert="vert27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167640">
                        <a:lnSpc>
                          <a:spcPct val="100000"/>
                        </a:lnSpc>
                      </a:pPr>
                      <a:r>
                        <a:rPr sz="950" b="1" spc="-10" dirty="0">
                          <a:latin typeface="Calibri"/>
                          <a:cs typeface="Calibri"/>
                        </a:rPr>
                        <a:t>Mpumalanga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60960" marB="0" vert="vert27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273050">
                        <a:lnSpc>
                          <a:spcPct val="100000"/>
                        </a:lnSpc>
                      </a:pPr>
                      <a:r>
                        <a:rPr sz="950" b="1" spc="-10" dirty="0">
                          <a:latin typeface="Calibri"/>
                          <a:cs typeface="Calibri"/>
                        </a:rPr>
                        <a:t>Limpopo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60960" marB="0" vert="vert27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109855">
                        <a:lnSpc>
                          <a:spcPct val="100000"/>
                        </a:lnSpc>
                      </a:pPr>
                      <a:r>
                        <a:rPr sz="950" b="1" spc="10" dirty="0">
                          <a:latin typeface="Calibri"/>
                          <a:cs typeface="Calibri"/>
                        </a:rPr>
                        <a:t>Northern</a:t>
                      </a:r>
                      <a:r>
                        <a:rPr sz="950" b="1" spc="1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b="1" spc="-20" dirty="0">
                          <a:latin typeface="Calibri"/>
                          <a:cs typeface="Calibri"/>
                        </a:rPr>
                        <a:t>Cape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60960" marB="0" vert="vert27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186690">
                        <a:lnSpc>
                          <a:spcPct val="100000"/>
                        </a:lnSpc>
                      </a:pPr>
                      <a:r>
                        <a:rPr sz="950" b="1" dirty="0">
                          <a:latin typeface="Calibri"/>
                          <a:cs typeface="Calibri"/>
                        </a:rPr>
                        <a:t>North</a:t>
                      </a:r>
                      <a:r>
                        <a:rPr sz="950" b="1" spc="1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b="1" spc="-20" dirty="0">
                          <a:latin typeface="Calibri"/>
                          <a:cs typeface="Calibri"/>
                        </a:rPr>
                        <a:t>West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60960" marB="0" vert="vert27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128905">
                        <a:lnSpc>
                          <a:spcPct val="100000"/>
                        </a:lnSpc>
                      </a:pPr>
                      <a:r>
                        <a:rPr sz="950" b="1" spc="10" dirty="0">
                          <a:latin typeface="Calibri"/>
                          <a:cs typeface="Calibri"/>
                        </a:rPr>
                        <a:t>Western</a:t>
                      </a:r>
                      <a:r>
                        <a:rPr sz="950" b="1" spc="1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b="1" spc="-20" dirty="0">
                          <a:latin typeface="Calibri"/>
                          <a:cs typeface="Calibri"/>
                        </a:rPr>
                        <a:t>Cape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60960" marB="0" vert="vert27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66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445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445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950" b="1" spc="-5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4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273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45720"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950" b="1" spc="-5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273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950" b="1" spc="-5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6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273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950" b="1" spc="-5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273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950" b="1" spc="-5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7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273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950" b="1" spc="-5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273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950" b="1" spc="-5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273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950" b="1" spc="-5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7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273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950" b="1" spc="-5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273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950" b="1" spc="-5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273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1135">
                <a:tc gridSpan="15">
                  <a:txBody>
                    <a:bodyPr/>
                    <a:lstStyle/>
                    <a:p>
                      <a:pPr algn="ctr">
                        <a:lnSpc>
                          <a:spcPts val="1410"/>
                        </a:lnSpc>
                      </a:pPr>
                      <a:r>
                        <a:rPr sz="1200" b="1" spc="-10" dirty="0">
                          <a:latin typeface="Calibri"/>
                          <a:cs typeface="Calibri"/>
                        </a:rPr>
                        <a:t>CONTACT-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RELATED</a:t>
                      </a:r>
                      <a:r>
                        <a:rPr sz="1200" b="1" spc="10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CRIMES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2085">
                <a:tc>
                  <a:txBody>
                    <a:bodyPr/>
                    <a:lstStyle/>
                    <a:p>
                      <a:pPr marL="23495">
                        <a:lnSpc>
                          <a:spcPts val="1260"/>
                        </a:lnSpc>
                      </a:pPr>
                      <a:r>
                        <a:rPr sz="1100" spc="-10" dirty="0">
                          <a:latin typeface="Calibri"/>
                          <a:cs typeface="Calibri"/>
                        </a:rPr>
                        <a:t>Arson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ts val="1235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2</a:t>
                      </a:r>
                      <a:r>
                        <a:rPr sz="11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667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ts val="1235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2</a:t>
                      </a:r>
                      <a:r>
                        <a:rPr sz="11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330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-</a:t>
                      </a:r>
                      <a:r>
                        <a:rPr sz="1100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337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-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12,6%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80FF80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80FF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</a:pP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327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</a:pP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110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</a:pP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272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</a:pP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487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</a:pP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158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</a:pP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201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</a:pPr>
                      <a:r>
                        <a:rPr sz="1100" b="1" spc="-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126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</a:pP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192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</a:pP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457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2085">
                <a:tc>
                  <a:txBody>
                    <a:bodyPr/>
                    <a:lstStyle/>
                    <a:p>
                      <a:pPr marL="23495">
                        <a:lnSpc>
                          <a:spcPts val="1255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Malicious</a:t>
                      </a:r>
                      <a:r>
                        <a:rPr sz="11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damage</a:t>
                      </a:r>
                      <a:r>
                        <a:rPr sz="1100" spc="10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100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property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160"/>
                        </a:lnSpc>
                      </a:pPr>
                      <a:r>
                        <a:rPr sz="1100" spc="-20" dirty="0">
                          <a:latin typeface="Calibri"/>
                          <a:cs typeface="Calibri"/>
                        </a:rPr>
                        <a:t>85</a:t>
                      </a:r>
                      <a:r>
                        <a:rPr sz="11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398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160"/>
                        </a:lnSpc>
                      </a:pPr>
                      <a:r>
                        <a:rPr sz="1100" spc="-20" dirty="0">
                          <a:latin typeface="Calibri"/>
                          <a:cs typeface="Calibri"/>
                        </a:rPr>
                        <a:t>82</a:t>
                      </a:r>
                      <a:r>
                        <a:rPr sz="11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098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1255"/>
                        </a:lnSpc>
                      </a:pPr>
                      <a:r>
                        <a:rPr sz="110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-3</a:t>
                      </a:r>
                      <a:r>
                        <a:rPr sz="1100" spc="-3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300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" algn="ctr">
                        <a:lnSpc>
                          <a:spcPts val="1255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-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3,9%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80FF8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80FF8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55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9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019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55"/>
                        </a:lnSpc>
                      </a:pPr>
                      <a:r>
                        <a:rPr sz="11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5</a:t>
                      </a:r>
                      <a:r>
                        <a:rPr sz="1100" b="1" spc="-6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014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ts val="1255"/>
                        </a:lnSpc>
                      </a:pPr>
                      <a:r>
                        <a:rPr sz="1100" b="1" spc="-2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19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550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ts val="1255"/>
                        </a:lnSpc>
                      </a:pPr>
                      <a:r>
                        <a:rPr sz="1100" b="1" spc="-2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11</a:t>
                      </a:r>
                      <a:r>
                        <a:rPr sz="1100" b="1" spc="-6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536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55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3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997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55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5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694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55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674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55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5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126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ts val="1255"/>
                        </a:lnSpc>
                      </a:pPr>
                      <a:r>
                        <a:rPr sz="1100" b="1" spc="-2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19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488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0345">
                <a:tc>
                  <a:txBody>
                    <a:bodyPr/>
                    <a:lstStyle/>
                    <a:p>
                      <a:pPr marL="23495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Contact-related</a:t>
                      </a:r>
                      <a:r>
                        <a:rPr sz="1200" b="1" spc="204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20" dirty="0">
                          <a:latin typeface="Calibri"/>
                          <a:cs typeface="Calibri"/>
                        </a:rPr>
                        <a:t>crime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460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88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25" dirty="0">
                          <a:latin typeface="Calibri"/>
                          <a:cs typeface="Calibri"/>
                        </a:rPr>
                        <a:t>065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460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84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25" dirty="0">
                          <a:latin typeface="Calibri"/>
                          <a:cs typeface="Calibri"/>
                        </a:rPr>
                        <a:t>428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460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2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-3</a:t>
                      </a:r>
                      <a:r>
                        <a:rPr sz="1200" b="1" spc="1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637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460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-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4,1%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460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80FF8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80FF80"/>
                    </a:solidFill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2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9</a:t>
                      </a:r>
                      <a:r>
                        <a:rPr sz="1200" b="1" spc="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346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460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2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5</a:t>
                      </a:r>
                      <a:r>
                        <a:rPr sz="1200" b="1" spc="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124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460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2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19</a:t>
                      </a:r>
                      <a:r>
                        <a:rPr sz="1200" b="1" spc="-1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822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460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2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12</a:t>
                      </a:r>
                      <a:r>
                        <a:rPr sz="1200" b="1" spc="-1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023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460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2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4</a:t>
                      </a:r>
                      <a:r>
                        <a:rPr sz="1200" b="1" spc="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155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460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2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5</a:t>
                      </a:r>
                      <a:r>
                        <a:rPr sz="1200" b="1" spc="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895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460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2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sz="1200" b="1" spc="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800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460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2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5</a:t>
                      </a:r>
                      <a:r>
                        <a:rPr sz="1200" b="1" spc="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318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460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2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19</a:t>
                      </a:r>
                      <a:r>
                        <a:rPr sz="1200" b="1" spc="-1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945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460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1135">
                <a:tc gridSpan="15">
                  <a:txBody>
                    <a:bodyPr/>
                    <a:lstStyle/>
                    <a:p>
                      <a:pPr marL="1905" algn="ctr">
                        <a:lnSpc>
                          <a:spcPts val="1410"/>
                        </a:lnSpc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PROPERTY-RELATED</a:t>
                      </a:r>
                      <a:r>
                        <a:rPr sz="1200" b="1" spc="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CRIMES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2085">
                <a:tc>
                  <a:txBody>
                    <a:bodyPr/>
                    <a:lstStyle/>
                    <a:p>
                      <a:pPr marL="23495">
                        <a:lnSpc>
                          <a:spcPts val="126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Burglary</a:t>
                      </a:r>
                      <a:r>
                        <a:rPr sz="1100" spc="1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at</a:t>
                      </a:r>
                      <a:r>
                        <a:rPr sz="1100" spc="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non-residential</a:t>
                      </a:r>
                      <a:r>
                        <a:rPr sz="1100" spc="1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premises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35"/>
                        </a:lnSpc>
                      </a:pPr>
                      <a:r>
                        <a:rPr sz="1100" spc="-20" dirty="0">
                          <a:latin typeface="Calibri"/>
                          <a:cs typeface="Calibri"/>
                        </a:rPr>
                        <a:t>44</a:t>
                      </a:r>
                      <a:r>
                        <a:rPr sz="11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203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35"/>
                        </a:lnSpc>
                      </a:pPr>
                      <a:r>
                        <a:rPr sz="1100" spc="-20" dirty="0">
                          <a:latin typeface="Calibri"/>
                          <a:cs typeface="Calibri"/>
                        </a:rPr>
                        <a:t>37</a:t>
                      </a:r>
                      <a:r>
                        <a:rPr sz="11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280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1260"/>
                        </a:lnSpc>
                      </a:pPr>
                      <a:r>
                        <a:rPr sz="110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-6</a:t>
                      </a:r>
                      <a:r>
                        <a:rPr sz="1100" spc="-3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923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-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15,7%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80FF80"/>
                    </a:solidFill>
                  </a:tcPr>
                </a:tc>
                <a:tc row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80FF8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4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209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995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8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5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463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3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101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4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169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433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3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212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4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698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2085">
                <a:tc>
                  <a:txBody>
                    <a:bodyPr/>
                    <a:lstStyle/>
                    <a:p>
                      <a:pPr marL="23495">
                        <a:lnSpc>
                          <a:spcPts val="1255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Burglary</a:t>
                      </a:r>
                      <a:r>
                        <a:rPr sz="1100" spc="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at</a:t>
                      </a:r>
                      <a:r>
                        <a:rPr sz="1100" spc="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residential</a:t>
                      </a:r>
                      <a:r>
                        <a:rPr sz="1100" spc="1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premises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875" algn="ctr">
                        <a:lnSpc>
                          <a:spcPts val="1235"/>
                        </a:lnSpc>
                      </a:pPr>
                      <a:r>
                        <a:rPr sz="1100" spc="-30" dirty="0">
                          <a:latin typeface="Calibri"/>
                          <a:cs typeface="Calibri"/>
                        </a:rPr>
                        <a:t>115</a:t>
                      </a:r>
                      <a:r>
                        <a:rPr sz="11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710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ts val="1235"/>
                        </a:lnSpc>
                      </a:pPr>
                      <a:r>
                        <a:rPr sz="1100" spc="-30" dirty="0">
                          <a:latin typeface="Calibri"/>
                          <a:cs typeface="Calibri"/>
                        </a:rPr>
                        <a:t>104</a:t>
                      </a:r>
                      <a:r>
                        <a:rPr sz="11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268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ts val="1255"/>
                        </a:lnSpc>
                      </a:pPr>
                      <a:r>
                        <a:rPr sz="110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-</a:t>
                      </a:r>
                      <a:r>
                        <a:rPr sz="1100" spc="-2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11</a:t>
                      </a:r>
                      <a:r>
                        <a:rPr sz="1100" spc="-3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442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" algn="ctr">
                        <a:lnSpc>
                          <a:spcPts val="1255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-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9,9%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80FF8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80FF80"/>
                    </a:solidFill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ts val="1255"/>
                        </a:lnSpc>
                      </a:pPr>
                      <a:r>
                        <a:rPr sz="1100" b="1" spc="-2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12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040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55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7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190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ts val="1255"/>
                        </a:lnSpc>
                      </a:pPr>
                      <a:r>
                        <a:rPr sz="1100" b="1" spc="-2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21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931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ts val="1255"/>
                        </a:lnSpc>
                      </a:pPr>
                      <a:r>
                        <a:rPr sz="1100" b="1" spc="-2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18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349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55"/>
                        </a:lnSpc>
                      </a:pPr>
                      <a:r>
                        <a:rPr sz="11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7</a:t>
                      </a:r>
                      <a:r>
                        <a:rPr sz="1100" b="1" spc="-6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834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55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8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215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55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3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702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55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7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611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ts val="1255"/>
                        </a:lnSpc>
                      </a:pPr>
                      <a:r>
                        <a:rPr sz="1100" b="1" spc="-2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17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396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2085">
                <a:tc>
                  <a:txBody>
                    <a:bodyPr/>
                    <a:lstStyle/>
                    <a:p>
                      <a:pPr marL="23495">
                        <a:lnSpc>
                          <a:spcPts val="1255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Theft</a:t>
                      </a:r>
                      <a:r>
                        <a:rPr sz="1100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1100" spc="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motor</a:t>
                      </a:r>
                      <a:r>
                        <a:rPr sz="11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vehicle</a:t>
                      </a:r>
                      <a:r>
                        <a:rPr sz="1100" spc="1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100" spc="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motorcycle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40"/>
                        </a:lnSpc>
                      </a:pPr>
                      <a:r>
                        <a:rPr sz="1100" spc="-20" dirty="0">
                          <a:latin typeface="Calibri"/>
                          <a:cs typeface="Calibri"/>
                        </a:rPr>
                        <a:t>28</a:t>
                      </a:r>
                      <a:r>
                        <a:rPr sz="11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206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40"/>
                        </a:lnSpc>
                      </a:pPr>
                      <a:r>
                        <a:rPr sz="1100" spc="-20" dirty="0">
                          <a:latin typeface="Calibri"/>
                          <a:cs typeface="Calibri"/>
                        </a:rPr>
                        <a:t>24</a:t>
                      </a:r>
                      <a:r>
                        <a:rPr sz="11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884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1255"/>
                        </a:lnSpc>
                      </a:pPr>
                      <a:r>
                        <a:rPr sz="110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-3</a:t>
                      </a:r>
                      <a:r>
                        <a:rPr sz="1100" spc="-3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322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55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-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11,8%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80FF8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80FF8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55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083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55"/>
                        </a:lnSpc>
                      </a:pP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537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ts val="1255"/>
                        </a:lnSpc>
                      </a:pPr>
                      <a:r>
                        <a:rPr sz="1100" b="1" spc="-2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12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955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55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4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315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55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113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55"/>
                        </a:lnSpc>
                      </a:pP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489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ts val="1255"/>
                        </a:lnSpc>
                      </a:pP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79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55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056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55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3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257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2085">
                <a:tc>
                  <a:txBody>
                    <a:bodyPr/>
                    <a:lstStyle/>
                    <a:p>
                      <a:pPr marL="23495">
                        <a:lnSpc>
                          <a:spcPts val="126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Theft</a:t>
                      </a:r>
                      <a:r>
                        <a:rPr sz="11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out</a:t>
                      </a:r>
                      <a:r>
                        <a:rPr sz="11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1100" spc="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or</a:t>
                      </a:r>
                      <a:r>
                        <a:rPr sz="11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from</a:t>
                      </a:r>
                      <a:r>
                        <a:rPr sz="110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motor</a:t>
                      </a:r>
                      <a:r>
                        <a:rPr sz="11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vehicle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40"/>
                        </a:lnSpc>
                      </a:pPr>
                      <a:r>
                        <a:rPr sz="1100" spc="-20" dirty="0">
                          <a:latin typeface="Calibri"/>
                          <a:cs typeface="Calibri"/>
                        </a:rPr>
                        <a:t>66</a:t>
                      </a:r>
                      <a:r>
                        <a:rPr sz="11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078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40"/>
                        </a:lnSpc>
                      </a:pPr>
                      <a:r>
                        <a:rPr sz="1100" spc="-20" dirty="0">
                          <a:latin typeface="Calibri"/>
                          <a:cs typeface="Calibri"/>
                        </a:rPr>
                        <a:t>60</a:t>
                      </a:r>
                      <a:r>
                        <a:rPr sz="11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275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1260"/>
                        </a:lnSpc>
                      </a:pPr>
                      <a:r>
                        <a:rPr sz="110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-5</a:t>
                      </a:r>
                      <a:r>
                        <a:rPr sz="1100" spc="-3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803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" algn="ctr">
                        <a:lnSpc>
                          <a:spcPts val="126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-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8,8%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80FF8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80FF8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5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514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942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ts val="1260"/>
                        </a:lnSpc>
                      </a:pPr>
                      <a:r>
                        <a:rPr sz="1100" b="1" spc="-2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16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896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8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128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3</a:t>
                      </a:r>
                      <a:r>
                        <a:rPr sz="1100" b="1" spc="-6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866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sz="1100" b="1" spc="-6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458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3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058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ts val="1260"/>
                        </a:lnSpc>
                      </a:pPr>
                      <a:r>
                        <a:rPr sz="1100" b="1" spc="-2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16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313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2085">
                <a:tc>
                  <a:txBody>
                    <a:bodyPr/>
                    <a:lstStyle/>
                    <a:p>
                      <a:pPr marL="23495">
                        <a:lnSpc>
                          <a:spcPts val="126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Stock-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theft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165"/>
                        </a:lnSpc>
                      </a:pPr>
                      <a:r>
                        <a:rPr sz="1100" spc="-20" dirty="0">
                          <a:latin typeface="Calibri"/>
                          <a:cs typeface="Calibri"/>
                        </a:rPr>
                        <a:t>20</a:t>
                      </a:r>
                      <a:r>
                        <a:rPr sz="11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506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165"/>
                        </a:lnSpc>
                      </a:pPr>
                      <a:r>
                        <a:rPr sz="1100" spc="-20" dirty="0">
                          <a:latin typeface="Calibri"/>
                          <a:cs typeface="Calibri"/>
                        </a:rPr>
                        <a:t>19</a:t>
                      </a:r>
                      <a:r>
                        <a:rPr sz="11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776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-</a:t>
                      </a:r>
                      <a:r>
                        <a:rPr sz="1100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730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" algn="ctr">
                        <a:lnSpc>
                          <a:spcPts val="126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-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3,6%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80FF8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80FF8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5</a:t>
                      </a:r>
                      <a:r>
                        <a:rPr sz="1100" b="1" spc="-6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201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111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</a:pP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628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4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507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067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sz="1100" b="1" spc="-6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883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</a:pP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589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245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</a:pP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545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9710">
                <a:tc>
                  <a:txBody>
                    <a:bodyPr/>
                    <a:lstStyle/>
                    <a:p>
                      <a:pPr marL="2349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Property-related</a:t>
                      </a:r>
                      <a:r>
                        <a:rPr sz="1200" b="1" spc="2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20" dirty="0">
                          <a:latin typeface="Calibri"/>
                          <a:cs typeface="Calibri"/>
                        </a:rPr>
                        <a:t>crime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52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274</a:t>
                      </a:r>
                      <a:r>
                        <a:rPr sz="1200" b="1" spc="-25" dirty="0">
                          <a:latin typeface="Calibri"/>
                          <a:cs typeface="Calibri"/>
                        </a:rPr>
                        <a:t> 703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52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246</a:t>
                      </a:r>
                      <a:r>
                        <a:rPr sz="1200" b="1" spc="-25" dirty="0">
                          <a:latin typeface="Calibri"/>
                          <a:cs typeface="Calibri"/>
                        </a:rPr>
                        <a:t> 483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52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-28 </a:t>
                      </a:r>
                      <a:r>
                        <a:rPr sz="12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220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52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-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10,3%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52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80FF8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80FF80"/>
                    </a:solidFill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28</a:t>
                      </a:r>
                      <a:r>
                        <a:rPr sz="1200" b="1" spc="-1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047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52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15</a:t>
                      </a:r>
                      <a:r>
                        <a:rPr sz="1200" b="1" spc="-1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775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52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60</a:t>
                      </a:r>
                      <a:r>
                        <a:rPr sz="1200" b="1" spc="-1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410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52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40</a:t>
                      </a:r>
                      <a:r>
                        <a:rPr sz="1200" b="1" spc="-1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762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52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17</a:t>
                      </a:r>
                      <a:r>
                        <a:rPr sz="1200" b="1" spc="-1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215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52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17</a:t>
                      </a:r>
                      <a:r>
                        <a:rPr sz="1200" b="1" spc="-1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622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52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7</a:t>
                      </a:r>
                      <a:r>
                        <a:rPr sz="1200" b="1" spc="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261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52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17</a:t>
                      </a:r>
                      <a:r>
                        <a:rPr sz="1200" b="1" spc="-1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182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52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42</a:t>
                      </a:r>
                      <a:r>
                        <a:rPr sz="1200" b="1" spc="-1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209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52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1135">
                <a:tc gridSpan="15">
                  <a:txBody>
                    <a:bodyPr/>
                    <a:lstStyle/>
                    <a:p>
                      <a:pPr marL="3175" algn="ctr">
                        <a:lnSpc>
                          <a:spcPts val="1410"/>
                        </a:lnSpc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OTHER</a:t>
                      </a:r>
                      <a:r>
                        <a:rPr sz="1200" b="1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SERIOUS</a:t>
                      </a:r>
                      <a:r>
                        <a:rPr sz="1200" b="1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CRIMES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2085">
                <a:tc>
                  <a:txBody>
                    <a:bodyPr/>
                    <a:lstStyle/>
                    <a:p>
                      <a:pPr marL="23495">
                        <a:lnSpc>
                          <a:spcPts val="1260"/>
                        </a:lnSpc>
                      </a:pPr>
                      <a:r>
                        <a:rPr sz="1100" spc="10" dirty="0">
                          <a:latin typeface="Calibri"/>
                          <a:cs typeface="Calibri"/>
                        </a:rPr>
                        <a:t>All</a:t>
                      </a:r>
                      <a:r>
                        <a:rPr sz="1100" spc="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10" dirty="0">
                          <a:latin typeface="Calibri"/>
                          <a:cs typeface="Calibri"/>
                        </a:rPr>
                        <a:t>theft</a:t>
                      </a:r>
                      <a:r>
                        <a:rPr sz="11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10" dirty="0">
                          <a:latin typeface="Calibri"/>
                          <a:cs typeface="Calibri"/>
                        </a:rPr>
                        <a:t>not</a:t>
                      </a:r>
                      <a:r>
                        <a:rPr sz="11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10" dirty="0">
                          <a:latin typeface="Calibri"/>
                          <a:cs typeface="Calibri"/>
                        </a:rPr>
                        <a:t>mentioned</a:t>
                      </a:r>
                      <a:r>
                        <a:rPr sz="11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elsewhere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875" algn="ctr">
                        <a:lnSpc>
                          <a:spcPts val="1240"/>
                        </a:lnSpc>
                      </a:pPr>
                      <a:r>
                        <a:rPr sz="1100" spc="-30" dirty="0">
                          <a:latin typeface="Calibri"/>
                          <a:cs typeface="Calibri"/>
                        </a:rPr>
                        <a:t>200</a:t>
                      </a:r>
                      <a:r>
                        <a:rPr sz="11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872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ts val="1240"/>
                        </a:lnSpc>
                      </a:pPr>
                      <a:r>
                        <a:rPr sz="1100" spc="-30" dirty="0">
                          <a:latin typeface="Calibri"/>
                          <a:cs typeface="Calibri"/>
                        </a:rPr>
                        <a:t>184</a:t>
                      </a:r>
                      <a:r>
                        <a:rPr sz="11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429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ts val="1260"/>
                        </a:lnSpc>
                      </a:pPr>
                      <a:r>
                        <a:rPr sz="110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-</a:t>
                      </a:r>
                      <a:r>
                        <a:rPr sz="1100" spc="-2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16</a:t>
                      </a:r>
                      <a:r>
                        <a:rPr sz="1100" spc="-3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443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" algn="ctr">
                        <a:lnSpc>
                          <a:spcPts val="126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-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8,2%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80FF80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solidFill>
                      <a:srgbClr val="FF8080"/>
                    </a:solidFill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ts val="1260"/>
                        </a:lnSpc>
                      </a:pPr>
                      <a:r>
                        <a:rPr sz="1100" b="1" spc="-2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15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363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ts val="1260"/>
                        </a:lnSpc>
                      </a:pPr>
                      <a:r>
                        <a:rPr sz="1100" b="1" spc="-2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11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615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ts val="1260"/>
                        </a:lnSpc>
                      </a:pPr>
                      <a:r>
                        <a:rPr sz="1100" b="1" spc="-2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50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205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ts val="1260"/>
                        </a:lnSpc>
                      </a:pPr>
                      <a:r>
                        <a:rPr sz="1100" b="1" spc="-2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29</a:t>
                      </a:r>
                      <a:r>
                        <a:rPr sz="1100" b="1" spc="-6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699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9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290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ts val="1260"/>
                        </a:lnSpc>
                      </a:pPr>
                      <a:r>
                        <a:rPr sz="1100" b="1" spc="-2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13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074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4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868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ts val="1260"/>
                        </a:lnSpc>
                      </a:pPr>
                      <a:r>
                        <a:rPr sz="1100" b="1" spc="-2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11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930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ts val="1260"/>
                        </a:lnSpc>
                      </a:pPr>
                      <a:r>
                        <a:rPr sz="1100" b="1" spc="-2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38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385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2085">
                <a:tc>
                  <a:txBody>
                    <a:bodyPr/>
                    <a:lstStyle/>
                    <a:p>
                      <a:pPr marL="23495">
                        <a:lnSpc>
                          <a:spcPts val="126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Commercial</a:t>
                      </a:r>
                      <a:r>
                        <a:rPr sz="1100" spc="1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crime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40"/>
                        </a:lnSpc>
                      </a:pPr>
                      <a:r>
                        <a:rPr sz="1100" spc="-20" dirty="0">
                          <a:latin typeface="Calibri"/>
                          <a:cs typeface="Calibri"/>
                        </a:rPr>
                        <a:t>93</a:t>
                      </a:r>
                      <a:r>
                        <a:rPr sz="11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858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ts val="1240"/>
                        </a:lnSpc>
                      </a:pPr>
                      <a:r>
                        <a:rPr sz="1100" spc="-30" dirty="0">
                          <a:latin typeface="Calibri"/>
                          <a:cs typeface="Calibri"/>
                        </a:rPr>
                        <a:t>108</a:t>
                      </a:r>
                      <a:r>
                        <a:rPr sz="11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272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1260"/>
                        </a:lnSpc>
                      </a:pPr>
                      <a:r>
                        <a:rPr sz="1100" spc="-2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14</a:t>
                      </a:r>
                      <a:r>
                        <a:rPr sz="1100" spc="-6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414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ts val="1260"/>
                        </a:lnSpc>
                      </a:pPr>
                      <a:r>
                        <a:rPr sz="1100" spc="-10" dirty="0">
                          <a:latin typeface="Calibri"/>
                          <a:cs typeface="Calibri"/>
                        </a:rPr>
                        <a:t>15,4%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808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solidFill>
                      <a:srgbClr val="FF808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9</a:t>
                      </a:r>
                      <a:r>
                        <a:rPr sz="1100" b="1" spc="-6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395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3</a:t>
                      </a:r>
                      <a:r>
                        <a:rPr sz="1100" b="1" spc="-6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607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ts val="1260"/>
                        </a:lnSpc>
                      </a:pPr>
                      <a:r>
                        <a:rPr sz="1100" b="1" spc="-2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36</a:t>
                      </a:r>
                      <a:r>
                        <a:rPr sz="1100" b="1" spc="-6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741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ts val="1260"/>
                        </a:lnSpc>
                      </a:pPr>
                      <a:r>
                        <a:rPr sz="1100" b="1" spc="-2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17</a:t>
                      </a:r>
                      <a:r>
                        <a:rPr sz="1100" b="1" spc="-6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827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6</a:t>
                      </a:r>
                      <a:r>
                        <a:rPr sz="1100" b="1" spc="-6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382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6</a:t>
                      </a:r>
                      <a:r>
                        <a:rPr sz="1100" b="1" spc="-6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073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sz="1100" b="1" spc="-6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878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4</a:t>
                      </a:r>
                      <a:r>
                        <a:rPr sz="1100" b="1" spc="-6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922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ts val="1260"/>
                        </a:lnSpc>
                      </a:pPr>
                      <a:r>
                        <a:rPr sz="1100" b="1" spc="-2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21</a:t>
                      </a:r>
                      <a:r>
                        <a:rPr sz="1100" b="1" spc="-6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447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2085">
                <a:tc>
                  <a:txBody>
                    <a:bodyPr/>
                    <a:lstStyle/>
                    <a:p>
                      <a:pPr marL="23495">
                        <a:lnSpc>
                          <a:spcPts val="1260"/>
                        </a:lnSpc>
                      </a:pPr>
                      <a:r>
                        <a:rPr sz="1100" spc="-10" dirty="0">
                          <a:latin typeface="Calibri"/>
                          <a:cs typeface="Calibri"/>
                        </a:rPr>
                        <a:t>Shoplifting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165"/>
                        </a:lnSpc>
                      </a:pPr>
                      <a:r>
                        <a:rPr sz="1100" spc="-20" dirty="0">
                          <a:latin typeface="Calibri"/>
                          <a:cs typeface="Calibri"/>
                        </a:rPr>
                        <a:t>40</a:t>
                      </a:r>
                      <a:r>
                        <a:rPr sz="11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758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165"/>
                        </a:lnSpc>
                      </a:pPr>
                      <a:r>
                        <a:rPr sz="1100" spc="-20" dirty="0">
                          <a:latin typeface="Calibri"/>
                          <a:cs typeface="Calibri"/>
                        </a:rPr>
                        <a:t>32</a:t>
                      </a:r>
                      <a:r>
                        <a:rPr sz="11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316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1260"/>
                        </a:lnSpc>
                      </a:pPr>
                      <a:r>
                        <a:rPr sz="110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-8</a:t>
                      </a:r>
                      <a:r>
                        <a:rPr sz="1100" spc="-3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442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-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20,7%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80FF8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solidFill>
                      <a:srgbClr val="FF808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453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710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ts val="1260"/>
                        </a:lnSpc>
                      </a:pPr>
                      <a:r>
                        <a:rPr sz="1100" b="1" spc="-2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10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468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5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570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890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087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</a:pP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861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188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6</a:t>
                      </a:r>
                      <a:r>
                        <a:rPr sz="1100" b="1" spc="-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089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8920">
                <a:tc>
                  <a:txBody>
                    <a:bodyPr/>
                    <a:lstStyle/>
                    <a:p>
                      <a:pPr marL="2349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Other</a:t>
                      </a:r>
                      <a:r>
                        <a:rPr sz="1200" b="1" spc="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serious</a:t>
                      </a:r>
                      <a:r>
                        <a:rPr sz="1200" b="1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20" dirty="0">
                          <a:latin typeface="Calibri"/>
                          <a:cs typeface="Calibri"/>
                        </a:rPr>
                        <a:t>crime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52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335</a:t>
                      </a:r>
                      <a:r>
                        <a:rPr sz="1200" b="1" spc="-25" dirty="0">
                          <a:latin typeface="Calibri"/>
                          <a:cs typeface="Calibri"/>
                        </a:rPr>
                        <a:t> 488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52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325</a:t>
                      </a:r>
                      <a:r>
                        <a:rPr sz="1200" b="1" spc="-25" dirty="0">
                          <a:latin typeface="Calibri"/>
                          <a:cs typeface="Calibri"/>
                        </a:rPr>
                        <a:t> 017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52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-10 </a:t>
                      </a:r>
                      <a:r>
                        <a:rPr sz="12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471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52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-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3,1%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52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80FF80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solidFill>
                      <a:srgbClr val="80FF80"/>
                    </a:solidFill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27</a:t>
                      </a:r>
                      <a:r>
                        <a:rPr sz="1200" b="1" spc="-1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211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52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16</a:t>
                      </a:r>
                      <a:r>
                        <a:rPr sz="1200" b="1" spc="-1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932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52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97</a:t>
                      </a:r>
                      <a:r>
                        <a:rPr sz="1200" b="1" spc="-1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414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52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53</a:t>
                      </a:r>
                      <a:r>
                        <a:rPr sz="1200" b="1" spc="-1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096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52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17</a:t>
                      </a:r>
                      <a:r>
                        <a:rPr sz="1200" b="1" spc="-1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562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52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21</a:t>
                      </a:r>
                      <a:r>
                        <a:rPr sz="1200" b="1" spc="-1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234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52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7</a:t>
                      </a:r>
                      <a:r>
                        <a:rPr sz="1200" b="1" spc="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607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52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18</a:t>
                      </a:r>
                      <a:r>
                        <a:rPr sz="1200" b="1" spc="-1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040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52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65</a:t>
                      </a:r>
                      <a:r>
                        <a:rPr sz="1200" b="1" spc="-1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921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52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58445">
                <a:tc>
                  <a:txBody>
                    <a:bodyPr/>
                    <a:lstStyle/>
                    <a:p>
                      <a:pPr marL="2349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17</a:t>
                      </a:r>
                      <a:r>
                        <a:rPr sz="1200" b="1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Community</a:t>
                      </a:r>
                      <a:r>
                        <a:rPr sz="1200" b="1" spc="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reported</a:t>
                      </a:r>
                      <a:r>
                        <a:rPr sz="1200" b="1" spc="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serious</a:t>
                      </a:r>
                      <a:r>
                        <a:rPr sz="1200" b="1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20" dirty="0">
                          <a:latin typeface="Calibri"/>
                          <a:cs typeface="Calibri"/>
                        </a:rPr>
                        <a:t>crime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438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1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204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25" dirty="0">
                          <a:latin typeface="Calibri"/>
                          <a:cs typeface="Calibri"/>
                        </a:rPr>
                        <a:t>944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438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1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156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25" dirty="0">
                          <a:latin typeface="Calibri"/>
                          <a:cs typeface="Calibri"/>
                        </a:rPr>
                        <a:t>526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438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2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-48 </a:t>
                      </a:r>
                      <a:r>
                        <a:rPr sz="12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418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438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-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4,0%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438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80FF8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solidFill>
                      <a:srgbClr val="80FF80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2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118</a:t>
                      </a:r>
                      <a:r>
                        <a:rPr sz="12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661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438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2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69</a:t>
                      </a:r>
                      <a:r>
                        <a:rPr sz="1200" b="1" spc="-1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780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438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2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309</a:t>
                      </a:r>
                      <a:r>
                        <a:rPr sz="12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430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438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2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194</a:t>
                      </a:r>
                      <a:r>
                        <a:rPr sz="1200" b="1" spc="-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420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438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2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67</a:t>
                      </a:r>
                      <a:r>
                        <a:rPr sz="1200" b="1" spc="-1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071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438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2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75</a:t>
                      </a:r>
                      <a:r>
                        <a:rPr sz="1200" b="1" spc="-1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103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438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2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32</a:t>
                      </a:r>
                      <a:r>
                        <a:rPr sz="1200" b="1" spc="-1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465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438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2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74</a:t>
                      </a:r>
                      <a:r>
                        <a:rPr sz="1200" b="1" spc="-1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445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438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2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215</a:t>
                      </a:r>
                      <a:r>
                        <a:rPr sz="12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151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438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1221</Words>
  <Application>Microsoft Office PowerPoint</Application>
  <PresentationFormat>Widescreen</PresentationFormat>
  <Paragraphs>632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Calibri</vt:lpstr>
      <vt:lpstr>Segoe UI Black</vt:lpstr>
      <vt:lpstr>Segoe UI Light</vt:lpstr>
      <vt:lpstr>Times New Roman</vt:lpstr>
      <vt:lpstr>Office Theme</vt:lpstr>
      <vt:lpstr>Republic of South Africa</vt:lpstr>
      <vt:lpstr>Republic of South Africa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Audit Response Plan</dc:title>
  <dc:creator>Major General Rabie</dc:creator>
  <cp:lastModifiedBy>Bridgette Canham</cp:lastModifiedBy>
  <cp:revision>1</cp:revision>
  <dcterms:created xsi:type="dcterms:W3CDTF">2025-05-14T07:33:09Z</dcterms:created>
  <dcterms:modified xsi:type="dcterms:W3CDTF">2025-05-14T07:34:20Z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2025-05-14T00:00:00Z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2025-05-14T00:00:00Z</vt:filetime>
  </property>
  <property fmtid="{D5CDD505-2E9C-101B-9397-08002B2CF9AE}" pid="5" name="Producer">
    <vt:lpwstr>Microsoft® PowerPoint® 2016</vt:lpwstr>
  </property>
</Properties>
</file>